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13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  <p:sldId id="377" r:id="rId127"/>
    <p:sldId id="378" r:id="rId128"/>
    <p:sldId id="379" r:id="rId129"/>
    <p:sldId id="380" r:id="rId130"/>
    <p:sldId id="381" r:id="rId131"/>
    <p:sldId id="382" r:id="rId132"/>
    <p:sldId id="383" r:id="rId133"/>
    <p:sldId id="384" r:id="rId134"/>
    <p:sldId id="385" r:id="rId135"/>
    <p:sldId id="386" r:id="rId136"/>
    <p:sldId id="387" r:id="rId137"/>
    <p:sldId id="388" r:id="rId138"/>
    <p:sldId id="389" r:id="rId139"/>
  </p:sldIdLst>
  <p:sldSz cy="5143500" cx="9144000"/>
  <p:notesSz cx="6858000" cy="9144000"/>
  <p:embeddedFontLst>
    <p:embeddedFont>
      <p:font typeface="Montserrat"/>
      <p:regular r:id="rId140"/>
      <p:bold r:id="rId141"/>
      <p:italic r:id="rId142"/>
      <p:boldItalic r:id="rId1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8FE8389-7449-423A-9443-955FB2A75170}">
  <a:tblStyle styleId="{58FE8389-7449-423A-9443-955FB2A751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slide" Target="slides/slide102.xml"/><Relationship Id="rId106" Type="http://schemas.openxmlformats.org/officeDocument/2006/relationships/slide" Target="slides/slide101.xml"/><Relationship Id="rId105" Type="http://schemas.openxmlformats.org/officeDocument/2006/relationships/slide" Target="slides/slide100.xml"/><Relationship Id="rId104" Type="http://schemas.openxmlformats.org/officeDocument/2006/relationships/slide" Target="slides/slide99.xml"/><Relationship Id="rId109" Type="http://schemas.openxmlformats.org/officeDocument/2006/relationships/slide" Target="slides/slide104.xml"/><Relationship Id="rId108" Type="http://schemas.openxmlformats.org/officeDocument/2006/relationships/slide" Target="slides/slide103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29" Type="http://schemas.openxmlformats.org/officeDocument/2006/relationships/slide" Target="slides/slide124.xml"/><Relationship Id="rId128" Type="http://schemas.openxmlformats.org/officeDocument/2006/relationships/slide" Target="slides/slide123.xml"/><Relationship Id="rId127" Type="http://schemas.openxmlformats.org/officeDocument/2006/relationships/slide" Target="slides/slide122.xml"/><Relationship Id="rId126" Type="http://schemas.openxmlformats.org/officeDocument/2006/relationships/slide" Target="slides/slide121.xml"/><Relationship Id="rId26" Type="http://schemas.openxmlformats.org/officeDocument/2006/relationships/slide" Target="slides/slide21.xml"/><Relationship Id="rId121" Type="http://schemas.openxmlformats.org/officeDocument/2006/relationships/slide" Target="slides/slide116.xml"/><Relationship Id="rId25" Type="http://schemas.openxmlformats.org/officeDocument/2006/relationships/slide" Target="slides/slide20.xml"/><Relationship Id="rId120" Type="http://schemas.openxmlformats.org/officeDocument/2006/relationships/slide" Target="slides/slide115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125" Type="http://schemas.openxmlformats.org/officeDocument/2006/relationships/slide" Target="slides/slide120.xml"/><Relationship Id="rId29" Type="http://schemas.openxmlformats.org/officeDocument/2006/relationships/slide" Target="slides/slide24.xml"/><Relationship Id="rId124" Type="http://schemas.openxmlformats.org/officeDocument/2006/relationships/slide" Target="slides/slide119.xml"/><Relationship Id="rId123" Type="http://schemas.openxmlformats.org/officeDocument/2006/relationships/slide" Target="slides/slide118.xml"/><Relationship Id="rId122" Type="http://schemas.openxmlformats.org/officeDocument/2006/relationships/slide" Target="slides/slide117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slide" Target="slides/slide113.xml"/><Relationship Id="rId117" Type="http://schemas.openxmlformats.org/officeDocument/2006/relationships/slide" Target="slides/slide112.xml"/><Relationship Id="rId116" Type="http://schemas.openxmlformats.org/officeDocument/2006/relationships/slide" Target="slides/slide111.xml"/><Relationship Id="rId115" Type="http://schemas.openxmlformats.org/officeDocument/2006/relationships/slide" Target="slides/slide110.xml"/><Relationship Id="rId119" Type="http://schemas.openxmlformats.org/officeDocument/2006/relationships/slide" Target="slides/slide114.xml"/><Relationship Id="rId15" Type="http://schemas.openxmlformats.org/officeDocument/2006/relationships/slide" Target="slides/slide10.xml"/><Relationship Id="rId110" Type="http://schemas.openxmlformats.org/officeDocument/2006/relationships/slide" Target="slides/slide105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slide" Target="slides/slide109.xml"/><Relationship Id="rId18" Type="http://schemas.openxmlformats.org/officeDocument/2006/relationships/slide" Target="slides/slide13.xml"/><Relationship Id="rId113" Type="http://schemas.openxmlformats.org/officeDocument/2006/relationships/slide" Target="slides/slide108.xml"/><Relationship Id="rId112" Type="http://schemas.openxmlformats.org/officeDocument/2006/relationships/slide" Target="slides/slide107.xml"/><Relationship Id="rId111" Type="http://schemas.openxmlformats.org/officeDocument/2006/relationships/slide" Target="slides/slide106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3" Type="http://schemas.openxmlformats.org/officeDocument/2006/relationships/font" Target="fonts/Montserrat-boldItalic.fntdata"/><Relationship Id="rId142" Type="http://schemas.openxmlformats.org/officeDocument/2006/relationships/font" Target="fonts/Montserrat-italic.fntdata"/><Relationship Id="rId141" Type="http://schemas.openxmlformats.org/officeDocument/2006/relationships/font" Target="fonts/Montserrat-bold.fntdata"/><Relationship Id="rId140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139" Type="http://schemas.openxmlformats.org/officeDocument/2006/relationships/slide" Target="slides/slide134.xml"/><Relationship Id="rId138" Type="http://schemas.openxmlformats.org/officeDocument/2006/relationships/slide" Target="slides/slide133.xml"/><Relationship Id="rId137" Type="http://schemas.openxmlformats.org/officeDocument/2006/relationships/slide" Target="slides/slide132.xml"/><Relationship Id="rId132" Type="http://schemas.openxmlformats.org/officeDocument/2006/relationships/slide" Target="slides/slide127.xml"/><Relationship Id="rId131" Type="http://schemas.openxmlformats.org/officeDocument/2006/relationships/slide" Target="slides/slide126.xml"/><Relationship Id="rId130" Type="http://schemas.openxmlformats.org/officeDocument/2006/relationships/slide" Target="slides/slide125.xml"/><Relationship Id="rId136" Type="http://schemas.openxmlformats.org/officeDocument/2006/relationships/slide" Target="slides/slide131.xml"/><Relationship Id="rId135" Type="http://schemas.openxmlformats.org/officeDocument/2006/relationships/slide" Target="slides/slide130.xml"/><Relationship Id="rId134" Type="http://schemas.openxmlformats.org/officeDocument/2006/relationships/slide" Target="slides/slide129.xml"/><Relationship Id="rId133" Type="http://schemas.openxmlformats.org/officeDocument/2006/relationships/slide" Target="slides/slide128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88ceb7e4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88ceb7e4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b220918b2f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b220918b2f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b220918b2f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b220918b2f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gb220918b2f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5" name="Google Shape;1605;gb220918b2f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b220918b2f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b220918b2f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7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gb220918b2f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9" name="Google Shape;1629;gb220918b2f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gb220918b2f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3" name="Google Shape;1643;gb220918b2f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b220918b2f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b220918b2f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b220918b2f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b220918b2f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9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b220918b2f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b220918b2f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b220918b2f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b220918b2f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88ceb7e46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88ceb7e46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b220918b2f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b220918b2f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gb220918b2f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Google Shape;1729;gb220918b2f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8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b220918b2f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b220918b2f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gb220918b2f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3" name="Google Shape;1763;gb220918b2f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8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gb220918b2f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0" name="Google Shape;1780;gb220918b2f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b220918b2f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b220918b2f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5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gb220918b2f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" name="Google Shape;1797;gb220918b2f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4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b220918b2f_0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Google Shape;1806;gb220918b2f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gb220918b2f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0" name="Google Shape;1820;gb220918b2f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gb220918b2f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Google Shape;1834;gb220918b2f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88ceb7e46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88ceb7e46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b220918b2f_0_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8" name="Google Shape;1858;gb220918b2f_0_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b220918b2f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" name="Google Shape;1897;gb220918b2f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4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gb220918b2f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6" name="Google Shape;1936;gb220918b2f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2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gb220918b2f_0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4" name="Google Shape;1944;gb220918b2f_0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gb220918b2f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2" name="Google Shape;1952;gb220918b2f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b220918b2f_0_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b220918b2f_0_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gb220918b2f_0_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3" name="Google Shape;1993;gb220918b2f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gb220918b2f_0_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6" name="Google Shape;2026;gb220918b2f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9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Google Shape;2060;gb220918b2f_0_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1" name="Google Shape;2061;gb220918b2f_0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4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gb220918b2f_0_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" name="Google Shape;2086;gb220918b2f_0_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88ceb7e46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88ceb7e46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gb220918b2f_0_9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9" name="Google Shape;2119;gb220918b2f_0_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b220918b2f_0_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b220918b2f_0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3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gb220918b2f_0_9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5" name="Google Shape;2175;gb220918b2f_0_9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gb220918b2f_0_1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" name="Google Shape;2183;gb220918b2f_0_1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gb220918b2f_0_10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1" name="Google Shape;2191;gb220918b2f_0_1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88ceb7e46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88ceb7e46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88ceb7e4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88ceb7e4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88ceb7e4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88ceb7e4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88ceb7e4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88ceb7e4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88ceb7e46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88ceb7e46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88ceb7e46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88ceb7e46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04b92013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04b92013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88ceb7e46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88ceb7e46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788ceb7e46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788ceb7e46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88ceb7e46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88ceb7e46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788ceb7e46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788ceb7e46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788ceb7e46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788ceb7e46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788ceb7e46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788ceb7e46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788ceb7e46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788ceb7e46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788ceb7e46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788ceb7e46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788ceb7e46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788ceb7e46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788ceb7e46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788ceb7e46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165387a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b165387a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788ceb7e46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788ceb7e46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788ceb7e46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788ceb7e46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788ceb7e46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788ceb7e46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b165387aa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b165387aa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788ceb7e46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788ceb7e46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788ceb7e46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788ceb7e46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788ceb7e46_0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788ceb7e46_0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788ceb7e46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788ceb7e46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788ceb7e46_0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788ceb7e46_0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788ceb7e46_0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788ceb7e46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88ceb7e46_0_1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88ceb7e46_0_1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788ceb7e46_0_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788ceb7e46_0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788ceb7e46_0_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788ceb7e46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788ceb7e46_0_7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788ceb7e46_0_7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788ceb7e46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788ceb7e46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788ceb7e46_0_8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788ceb7e46_0_8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788ceb7e46_0_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788ceb7e46_0_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788ceb7e46_0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788ceb7e46_0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788ceb7e46_0_8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788ceb7e46_0_8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788ceb7e46_0_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788ceb7e46_0_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788ceb7e46_0_9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788ceb7e46_0_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165387aa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165387aa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788ceb7e46_0_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788ceb7e46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788ceb7e46_0_9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788ceb7e46_0_9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b165387aa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b165387aa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b220918b2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b220918b2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b220918b2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b220918b2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b220918b2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b220918b2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b220918b2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b220918b2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b220918b2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b220918b2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b220918b2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b220918b2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b220918b2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b220918b2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165387aa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b165387aa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b220918b2f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b220918b2f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b220918b2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b220918b2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b220918b2f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b220918b2f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b220918b2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b220918b2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b220918b2f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b220918b2f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b220918b2f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b220918b2f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b220918b2f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b220918b2f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b220918b2f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b220918b2f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b220918b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b220918b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788ceb7e46_0_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788ceb7e46_0_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165387aa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165387aa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788ceb7e46_0_10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788ceb7e46_0_1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788ceb7e46_0_10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788ceb7e46_0_10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788ceb7e46_0_10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788ceb7e46_0_10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788ceb7e46_0_10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788ceb7e46_0_10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788ceb7e46_0_10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788ceb7e46_0_1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788ceb7e46_0_1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788ceb7e46_0_1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g788ceb7e46_0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" name="Google Shape;1251;g788ceb7e46_0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788ceb7e46_0_1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788ceb7e46_0_1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788ceb7e46_0_1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788ceb7e46_0_1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788ceb7e46_0_1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788ceb7e46_0_1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88ceb7e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88ceb7e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g788ceb7e46_0_1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" name="Google Shape;1304;g788ceb7e46_0_1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g788ceb7e46_0_1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Google Shape;1320;g788ceb7e46_0_1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788ceb7e46_0_1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788ceb7e46_0_1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b220918b2f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b220918b2f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g788ceb7e46_0_1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" name="Google Shape;1371;g788ceb7e46_0_1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788ceb7e46_0_1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788ceb7e46_0_1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788ceb7e46_0_1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788ceb7e46_0_1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788ceb7e46_0_1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788ceb7e46_0_1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788ceb7e46_0_1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Google Shape;1439;g788ceb7e46_0_1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788ceb7e46_0_1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788ceb7e46_0_1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88ceb7e4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88ceb7e4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788ceb7e46_0_1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788ceb7e46_0_1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788ceb7e46_0_1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788ceb7e46_0_1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788ceb7e46_0_1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788ceb7e46_0_1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788ceb7e46_0_1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788ceb7e46_0_1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788ceb7e46_0_1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788ceb7e46_0_1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g788ceb7e46_0_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4" name="Google Shape;1544;g788ceb7e46_0_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b165387aa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b165387aa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b220918b2f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b220918b2f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b220918b2f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b220918b2f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gb220918b2f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Google Shape;1578;gb220918b2f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1.jp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1.jp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1.jpg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1.jp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1.jpg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1.jp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1.jp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7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8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9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0.xml"/><Relationship Id="rId3" Type="http://schemas.openxmlformats.org/officeDocument/2006/relationships/image" Target="../media/image1.jp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1.jp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2.xml"/><Relationship Id="rId3" Type="http://schemas.openxmlformats.org/officeDocument/2006/relationships/image" Target="../media/image1.jpg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4.xml"/><Relationship Id="rId3" Type="http://schemas.openxmlformats.org/officeDocument/2006/relationships/image" Target="../media/image1.jpg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1.jpg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1.jpg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7.xml"/><Relationship Id="rId3" Type="http://schemas.openxmlformats.org/officeDocument/2006/relationships/image" Target="../media/image1.jpg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8.xml"/><Relationship Id="rId3" Type="http://schemas.openxmlformats.org/officeDocument/2006/relationships/image" Target="../media/image1.jpg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Relationship Id="rId4" Type="http://schemas.openxmlformats.org/officeDocument/2006/relationships/image" Target="../media/image9.png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0.xml"/><Relationship Id="rId3" Type="http://schemas.openxmlformats.org/officeDocument/2006/relationships/image" Target="../media/image1.jpg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1.jp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1.jp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3.xml"/><Relationship Id="rId3" Type="http://schemas.openxmlformats.org/officeDocument/2006/relationships/image" Target="../media/image1.jpg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4.xml"/><Relationship Id="rId3" Type="http://schemas.openxmlformats.org/officeDocument/2006/relationships/image" Target="../media/image1.jpg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5.xml"/><Relationship Id="rId3" Type="http://schemas.openxmlformats.org/officeDocument/2006/relationships/image" Target="../media/image1.jpg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6.xml"/><Relationship Id="rId3" Type="http://schemas.openxmlformats.org/officeDocument/2006/relationships/image" Target="../media/image1.jpg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7.xml"/><Relationship Id="rId3" Type="http://schemas.openxmlformats.org/officeDocument/2006/relationships/image" Target="../media/image1.jpg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1.jpg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9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image" Target="../media/image9.png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0.xml"/><Relationship Id="rId3" Type="http://schemas.openxmlformats.org/officeDocument/2006/relationships/image" Target="../media/image1.jpg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1.xml"/><Relationship Id="rId3" Type="http://schemas.openxmlformats.org/officeDocument/2006/relationships/image" Target="../media/image1.jpg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2.xml"/><Relationship Id="rId3" Type="http://schemas.openxmlformats.org/officeDocument/2006/relationships/image" Target="../media/image1.jpg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.xml"/><Relationship Id="rId3" Type="http://schemas.openxmlformats.org/officeDocument/2006/relationships/image" Target="../media/image1.jpg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jp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.jp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.jp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.jp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1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.jp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.jp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.jp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.jp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.jp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.jp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.jp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.jp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.jp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.jp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.jp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.jp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1.jp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.xml"/><Relationship Id="rId3" Type="http://schemas.openxmlformats.org/officeDocument/2006/relationships/image" Target="../media/image1.jp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1.jp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1.jp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1.jp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watermark.jpg" id="56" name="Google Shape;56;p1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7" name="Google Shape;57;p1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Decision Tree Learning refers to the statistical modeling that uses a form of decision trees, where node splits are decided based on an information metric.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dive deeper into the developments that lead to the ability to create predictions based on decision trees.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5" name="Google Shape;135;p2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6" name="Google Shape;136;p2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11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0" name="Google Shape;1590;p11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First sort data: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91" name="Google Shape;1591;p11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92" name="Google Shape;1592;p11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93" name="Google Shape;1593;p112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11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9" name="Google Shape;1599;p11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potential split values for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00" name="Google Shape;1600;p11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01" name="Google Shape;1601;p11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02" name="Google Shape;1602;p113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1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8" name="Google Shape;1608;p11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potential split values for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09" name="Google Shape;1609;p11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10" name="Google Shape;1610;p11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11" name="Google Shape;1611;p114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12" name="Google Shape;1612;p114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N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1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8" name="Google Shape;1618;p11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 averages between rows as values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19" name="Google Shape;1619;p11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20" name="Google Shape;1620;p11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21" name="Google Shape;1621;p115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22" name="Google Shape;1622;p115"/>
          <p:cNvSpPr/>
          <p:nvPr/>
        </p:nvSpPr>
        <p:spPr>
          <a:xfrm>
            <a:off x="871425" y="30624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3" name="Google Shape;1623;p115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4" name="Google Shape;1624;p115"/>
          <p:cNvSpPr/>
          <p:nvPr/>
        </p:nvSpPr>
        <p:spPr>
          <a:xfrm>
            <a:off x="871425" y="3481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5" name="Google Shape;1625;p115"/>
          <p:cNvSpPr/>
          <p:nvPr/>
        </p:nvSpPr>
        <p:spPr>
          <a:xfrm>
            <a:off x="871425" y="3862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6" name="Google Shape;1626;p115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N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11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2" name="Google Shape;1632;p11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Perform each potential split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33" name="Google Shape;1633;p11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34" name="Google Shape;1634;p11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35" name="Google Shape;1635;p116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36" name="Google Shape;1636;p116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7" name="Google Shape;1637;p116"/>
          <p:cNvSpPr/>
          <p:nvPr/>
        </p:nvSpPr>
        <p:spPr>
          <a:xfrm>
            <a:off x="871425" y="30624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8" name="Google Shape;1638;p116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9" name="Google Shape;1639;p116"/>
          <p:cNvSpPr/>
          <p:nvPr/>
        </p:nvSpPr>
        <p:spPr>
          <a:xfrm>
            <a:off x="871425" y="3481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35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0" name="Google Shape;1640;p116"/>
          <p:cNvSpPr/>
          <p:nvPr/>
        </p:nvSpPr>
        <p:spPr>
          <a:xfrm>
            <a:off x="871425" y="3862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45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p11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6" name="Google Shape;1646;p11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47" name="Google Shape;1647;p11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48" name="Google Shape;1648;p11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49" name="Google Shape;1649;p117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50" name="Google Shape;1650;p117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1" name="Google Shape;1651;p117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11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7" name="Google Shape;1657;p11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58" name="Google Shape;1658;p11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59" name="Google Shape;1659;p11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60" name="Google Shape;1660;p118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661" name="Google Shape;1661;p118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2" name="Google Shape;1662;p118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1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8" name="Google Shape;1668;p11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69" name="Google Shape;1669;p11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70" name="Google Shape;1670;p11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71" name="Google Shape;1671;p119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672" name="Google Shape;1672;p119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3" name="Google Shape;1673;p119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74" name="Google Shape;1674;p119"/>
          <p:cNvCxnSpPr>
            <a:stCxn id="1672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5" name="Google Shape;1675;p119"/>
          <p:cNvCxnSpPr>
            <a:stCxn id="1672" idx="2"/>
            <a:endCxn id="1676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7" name="Google Shape;1677;p119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6" name="Google Shape;1676;p119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78" name="Google Shape;1678;p119"/>
          <p:cNvPicPr preferRelativeResize="0"/>
          <p:nvPr/>
        </p:nvPicPr>
        <p:blipFill rotWithShape="1">
          <a:blip r:embed="rId4">
            <a:alphaModFix/>
          </a:blip>
          <a:srcRect b="0" l="0" r="1787" t="0"/>
          <a:stretch/>
        </p:blipFill>
        <p:spPr>
          <a:xfrm>
            <a:off x="4447779" y="4029250"/>
            <a:ext cx="3336226" cy="10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1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4" name="Google Shape;1684;p12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85" name="Google Shape;1685;p12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86" name="Google Shape;1686;p12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87" name="Google Shape;1687;p120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688" name="Google Shape;1688;p120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9" name="Google Shape;1689;p120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90" name="Google Shape;1690;p120"/>
          <p:cNvCxnSpPr>
            <a:stCxn id="1688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1" name="Google Shape;1691;p120"/>
          <p:cNvCxnSpPr>
            <a:stCxn id="1688" idx="2"/>
            <a:endCxn id="1692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3" name="Google Shape;1693;p120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2" name="Google Shape;1692;p120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94" name="Google Shape;1694;p120"/>
          <p:cNvPicPr preferRelativeResize="0"/>
          <p:nvPr/>
        </p:nvPicPr>
        <p:blipFill rotWithShape="1">
          <a:blip r:embed="rId4">
            <a:alphaModFix/>
          </a:blip>
          <a:srcRect b="0" l="0" r="62508" t="0"/>
          <a:stretch/>
        </p:blipFill>
        <p:spPr>
          <a:xfrm>
            <a:off x="4447772" y="4029238"/>
            <a:ext cx="1273576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5" name="Google Shape;1695;p120"/>
          <p:cNvSpPr txBox="1"/>
          <p:nvPr/>
        </p:nvSpPr>
        <p:spPr>
          <a:xfrm>
            <a:off x="5787875" y="4219700"/>
            <a:ext cx="32952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(⅕)(0+0) + (⅘)((¼)(1-¼)+(¾)(1-¾)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12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1" name="Google Shape;1701;p12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02" name="Google Shape;1702;p12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03" name="Google Shape;1703;p12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04" name="Google Shape;1704;p121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705" name="Google Shape;1705;p121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6" name="Google Shape;1706;p121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07" name="Google Shape;1707;p121"/>
          <p:cNvCxnSpPr>
            <a:stCxn id="1705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8" name="Google Shape;1708;p121"/>
          <p:cNvCxnSpPr>
            <a:stCxn id="1705" idx="2"/>
            <a:endCxn id="1709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0" name="Google Shape;1710;p121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9" name="Google Shape;1709;p121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1" name="Google Shape;1711;p121"/>
          <p:cNvPicPr preferRelativeResize="0"/>
          <p:nvPr/>
        </p:nvPicPr>
        <p:blipFill rotWithShape="1">
          <a:blip r:embed="rId4">
            <a:alphaModFix/>
          </a:blip>
          <a:srcRect b="0" l="0" r="62508" t="0"/>
          <a:stretch/>
        </p:blipFill>
        <p:spPr>
          <a:xfrm>
            <a:off x="4447772" y="4029238"/>
            <a:ext cx="1273576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2" name="Google Shape;1712;p121"/>
          <p:cNvSpPr txBox="1"/>
          <p:nvPr/>
        </p:nvSpPr>
        <p:spPr>
          <a:xfrm>
            <a:off x="5787875" y="4219700"/>
            <a:ext cx="32952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(⅕)(0+0) + (⅘)((¼)(1-¼)+(¾)(1-¾)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3" name="Google Shape;1713;p121"/>
          <p:cNvPicPr preferRelativeResize="0"/>
          <p:nvPr/>
        </p:nvPicPr>
        <p:blipFill rotWithShape="1">
          <a:blip r:embed="rId4">
            <a:alphaModFix/>
          </a:blip>
          <a:srcRect b="43403" l="28434" r="62508" t="29168"/>
          <a:stretch/>
        </p:blipFill>
        <p:spPr>
          <a:xfrm>
            <a:off x="5449900" y="4694977"/>
            <a:ext cx="307675" cy="2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4" name="Google Shape;1714;p121"/>
          <p:cNvSpPr txBox="1"/>
          <p:nvPr/>
        </p:nvSpPr>
        <p:spPr>
          <a:xfrm>
            <a:off x="5757575" y="4590000"/>
            <a:ext cx="8178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0.3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Fundamentally, decision trees and other tree based methods rely on the ability to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based on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from features.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This means we need a mathematical definition of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the ability to measure it.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3" name="Google Shape;143;p2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4" name="Google Shape;144;p2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12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0" name="Google Shape;1720;p12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21" name="Google Shape;1721;p12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22" name="Google Shape;1722;p12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23" name="Google Shape;1723;p122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24" name="Google Shape;1724;p122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25" name="Google Shape;1725;p122"/>
          <p:cNvCxnSpPr>
            <a:stCxn id="1724" idx="3"/>
          </p:cNvCxnSpPr>
          <p:nvPr/>
        </p:nvCxnSpPr>
        <p:spPr>
          <a:xfrm>
            <a:off x="1330725" y="2785375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26" name="Google Shape;1726;p122"/>
          <p:cNvSpPr txBox="1"/>
          <p:nvPr/>
        </p:nvSpPr>
        <p:spPr>
          <a:xfrm>
            <a:off x="4763375" y="2574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0.3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12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2" name="Google Shape;1732;p12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Repeat for all possible splits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33" name="Google Shape;1733;p12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34" name="Google Shape;1734;p12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35" name="Google Shape;1735;p123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36" name="Google Shape;1736;p123"/>
          <p:cNvSpPr/>
          <p:nvPr/>
        </p:nvSpPr>
        <p:spPr>
          <a:xfrm>
            <a:off x="852063" y="26054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37" name="Google Shape;1737;p123"/>
          <p:cNvCxnSpPr>
            <a:stCxn id="1736" idx="3"/>
          </p:cNvCxnSpPr>
          <p:nvPr/>
        </p:nvCxnSpPr>
        <p:spPr>
          <a:xfrm>
            <a:off x="1311363" y="27475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8" name="Google Shape;1738;p123"/>
          <p:cNvSpPr txBox="1"/>
          <p:nvPr/>
        </p:nvSpPr>
        <p:spPr>
          <a:xfrm>
            <a:off x="4763375" y="2574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Gini=0.3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9" name="Google Shape;1739;p123"/>
          <p:cNvSpPr/>
          <p:nvPr/>
        </p:nvSpPr>
        <p:spPr>
          <a:xfrm>
            <a:off x="852063" y="3062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0" name="Google Shape;1740;p123"/>
          <p:cNvCxnSpPr/>
          <p:nvPr/>
        </p:nvCxnSpPr>
        <p:spPr>
          <a:xfrm>
            <a:off x="1311363" y="3204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1" name="Google Shape;1741;p123"/>
          <p:cNvSpPr txBox="1"/>
          <p:nvPr/>
        </p:nvSpPr>
        <p:spPr>
          <a:xfrm>
            <a:off x="4763375" y="2955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2" name="Google Shape;1742;p123"/>
          <p:cNvSpPr/>
          <p:nvPr/>
        </p:nvSpPr>
        <p:spPr>
          <a:xfrm>
            <a:off x="852063" y="3443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3" name="Google Shape;1743;p123"/>
          <p:cNvCxnSpPr/>
          <p:nvPr/>
        </p:nvCxnSpPr>
        <p:spPr>
          <a:xfrm>
            <a:off x="1311363" y="3585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4" name="Google Shape;1744;p123"/>
          <p:cNvSpPr txBox="1"/>
          <p:nvPr/>
        </p:nvSpPr>
        <p:spPr>
          <a:xfrm>
            <a:off x="4763375" y="3374800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Gini=0.26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5" name="Google Shape;1745;p123"/>
          <p:cNvSpPr/>
          <p:nvPr/>
        </p:nvSpPr>
        <p:spPr>
          <a:xfrm>
            <a:off x="852063" y="3824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6" name="Google Shape;1746;p123"/>
          <p:cNvCxnSpPr/>
          <p:nvPr/>
        </p:nvCxnSpPr>
        <p:spPr>
          <a:xfrm>
            <a:off x="1311363" y="3966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7" name="Google Shape;1747;p123"/>
          <p:cNvSpPr txBox="1"/>
          <p:nvPr/>
        </p:nvSpPr>
        <p:spPr>
          <a:xfrm>
            <a:off x="4763375" y="37936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Gini=0.4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12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3" name="Google Shape;1753;p12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Choose lowest impurity split value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54" name="Google Shape;1754;p12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55" name="Google Shape;1755;p12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56" name="Google Shape;1756;p124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57" name="Google Shape;1757;p124"/>
          <p:cNvSpPr/>
          <p:nvPr/>
        </p:nvSpPr>
        <p:spPr>
          <a:xfrm>
            <a:off x="852063" y="3062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58" name="Google Shape;1758;p124"/>
          <p:cNvCxnSpPr/>
          <p:nvPr/>
        </p:nvCxnSpPr>
        <p:spPr>
          <a:xfrm>
            <a:off x="1311363" y="3204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9" name="Google Shape;1759;p124"/>
          <p:cNvSpPr txBox="1"/>
          <p:nvPr/>
        </p:nvSpPr>
        <p:spPr>
          <a:xfrm>
            <a:off x="4763375" y="2955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0" name="Google Shape;1760;p124"/>
          <p:cNvSpPr/>
          <p:nvPr/>
        </p:nvSpPr>
        <p:spPr>
          <a:xfrm rot="-2425043">
            <a:off x="5512932" y="2611665"/>
            <a:ext cx="780596" cy="327089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12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6" name="Google Shape;1766;p12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Choose this as split value for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67" name="Google Shape;1767;p12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68" name="Google Shape;1768;p12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69" name="Google Shape;1769;p125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70" name="Google Shape;1770;p125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25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1" name="Google Shape;1771;p125"/>
          <p:cNvSpPr/>
          <p:nvPr/>
        </p:nvSpPr>
        <p:spPr>
          <a:xfrm>
            <a:off x="852063" y="3062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72" name="Google Shape;1772;p125"/>
          <p:cNvCxnSpPr>
            <a:stCxn id="1770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3" name="Google Shape;1773;p125"/>
          <p:cNvCxnSpPr>
            <a:stCxn id="1770" idx="2"/>
            <a:endCxn id="1774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5" name="Google Shape;1775;p125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4" name="Google Shape;1774;p125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76" name="Google Shape;1776;p125"/>
          <p:cNvPicPr preferRelativeResize="0"/>
          <p:nvPr/>
        </p:nvPicPr>
        <p:blipFill rotWithShape="1">
          <a:blip r:embed="rId4">
            <a:alphaModFix/>
          </a:blip>
          <a:srcRect b="0" l="0" r="62508" t="0"/>
          <a:stretch/>
        </p:blipFill>
        <p:spPr>
          <a:xfrm>
            <a:off x="4447772" y="4029238"/>
            <a:ext cx="1273576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7" name="Google Shape;1777;p125"/>
          <p:cNvSpPr txBox="1"/>
          <p:nvPr/>
        </p:nvSpPr>
        <p:spPr>
          <a:xfrm>
            <a:off x="5734225" y="4104275"/>
            <a:ext cx="32952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3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p12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3" name="Google Shape;1783;p12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have now calculated gini impurity for features that are: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Binary categories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Continuous numeric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Finally, let’s explore calculating gini impurity for a feature that is multicategorical.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84" name="Google Shape;1784;p12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85" name="Google Shape;1785;p12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12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1" name="Google Shape;1791;p12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Multicategorical feature: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92" name="Google Shape;1792;p12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93" name="Google Shape;1793;p12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94" name="Google Shape;1794;p127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8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p12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0" name="Google Shape;1800;p128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01" name="Google Shape;1801;p12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02" name="Google Shape;1802;p12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03" name="Google Shape;1803;p128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7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12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9" name="Google Shape;1809;p129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10" name="Google Shape;1810;p12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11" name="Google Shape;1811;p12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12" name="Google Shape;1812;p129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813" name="Google Shape;1813;p129"/>
          <p:cNvSpPr/>
          <p:nvPr/>
        </p:nvSpPr>
        <p:spPr>
          <a:xfrm>
            <a:off x="5808325" y="19289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14" name="Google Shape;1814;p129"/>
          <p:cNvCxnSpPr/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5" name="Google Shape;1815;p129"/>
          <p:cNvCxnSpPr>
            <a:endCxn id="1816" idx="0"/>
          </p:cNvCxnSpPr>
          <p:nvPr/>
        </p:nvCxnSpPr>
        <p:spPr>
          <a:xfrm>
            <a:off x="691792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7" name="Google Shape;1817;p129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6" name="Google Shape;1816;p129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13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3" name="Google Shape;1823;p130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24" name="Google Shape;1824;p13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25" name="Google Shape;1825;p13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26" name="Google Shape;1826;p130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27" name="Google Shape;1827;p130"/>
          <p:cNvSpPr/>
          <p:nvPr/>
        </p:nvSpPr>
        <p:spPr>
          <a:xfrm>
            <a:off x="5808325" y="19289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28" name="Google Shape;1828;p130"/>
          <p:cNvCxnSpPr>
            <a:stCxn id="1827" idx="2"/>
            <a:endCxn id="1829" idx="0"/>
          </p:cNvCxnSpPr>
          <p:nvPr/>
        </p:nvCxnSpPr>
        <p:spPr>
          <a:xfrm flipH="1">
            <a:off x="6443575" y="24389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0" name="Google Shape;1830;p130"/>
          <p:cNvCxnSpPr>
            <a:stCxn id="1827" idx="2"/>
            <a:endCxn id="1831" idx="0"/>
          </p:cNvCxnSpPr>
          <p:nvPr/>
        </p:nvCxnSpPr>
        <p:spPr>
          <a:xfrm>
            <a:off x="6881875" y="24389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9" name="Google Shape;1829;p130"/>
          <p:cNvSpPr/>
          <p:nvPr/>
        </p:nvSpPr>
        <p:spPr>
          <a:xfrm>
            <a:off x="6160975" y="25941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1" name="Google Shape;1831;p130"/>
          <p:cNvSpPr/>
          <p:nvPr/>
        </p:nvSpPr>
        <p:spPr>
          <a:xfrm>
            <a:off x="7127600" y="25941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13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7" name="Google Shape;1837;p131"/>
          <p:cNvSpPr txBox="1"/>
          <p:nvPr>
            <p:ph idx="1" type="body"/>
          </p:nvPr>
        </p:nvSpPr>
        <p:spPr>
          <a:xfrm>
            <a:off x="311700" y="1152475"/>
            <a:ext cx="8832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38" name="Google Shape;1838;p13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39" name="Google Shape;1839;p13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0" name="Google Shape;1840;p131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41" name="Google Shape;1841;p131"/>
          <p:cNvSpPr/>
          <p:nvPr/>
        </p:nvSpPr>
        <p:spPr>
          <a:xfrm>
            <a:off x="45129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42" name="Google Shape;1842;p131"/>
          <p:cNvCxnSpPr>
            <a:stCxn id="1841" idx="2"/>
            <a:endCxn id="1843" idx="0"/>
          </p:cNvCxnSpPr>
          <p:nvPr/>
        </p:nvCxnSpPr>
        <p:spPr>
          <a:xfrm flipH="1">
            <a:off x="51481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4" name="Google Shape;1844;p131"/>
          <p:cNvCxnSpPr>
            <a:stCxn id="1841" idx="2"/>
            <a:endCxn id="1845" idx="0"/>
          </p:cNvCxnSpPr>
          <p:nvPr/>
        </p:nvCxnSpPr>
        <p:spPr>
          <a:xfrm>
            <a:off x="55864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43" name="Google Shape;1843;p131"/>
          <p:cNvSpPr/>
          <p:nvPr/>
        </p:nvSpPr>
        <p:spPr>
          <a:xfrm>
            <a:off x="48655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5" name="Google Shape;1845;p131"/>
          <p:cNvSpPr/>
          <p:nvPr/>
        </p:nvSpPr>
        <p:spPr>
          <a:xfrm>
            <a:off x="58322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6" name="Google Shape;1846;p131"/>
          <p:cNvSpPr/>
          <p:nvPr/>
        </p:nvSpPr>
        <p:spPr>
          <a:xfrm>
            <a:off x="4589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47" name="Google Shape;1847;p131"/>
          <p:cNvCxnSpPr>
            <a:stCxn id="1846" idx="2"/>
            <a:endCxn id="1848" idx="0"/>
          </p:cNvCxnSpPr>
          <p:nvPr/>
        </p:nvCxnSpPr>
        <p:spPr>
          <a:xfrm flipH="1">
            <a:off x="5224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9" name="Google Shape;1849;p131"/>
          <p:cNvCxnSpPr>
            <a:stCxn id="1846" idx="2"/>
            <a:endCxn id="1850" idx="0"/>
          </p:cNvCxnSpPr>
          <p:nvPr/>
        </p:nvCxnSpPr>
        <p:spPr>
          <a:xfrm>
            <a:off x="5662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48" name="Google Shape;1848;p131"/>
          <p:cNvSpPr/>
          <p:nvPr/>
        </p:nvSpPr>
        <p:spPr>
          <a:xfrm>
            <a:off x="4941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0" name="Google Shape;1850;p131"/>
          <p:cNvSpPr/>
          <p:nvPr/>
        </p:nvSpPr>
        <p:spPr>
          <a:xfrm>
            <a:off x="5908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1" name="Google Shape;1851;p131"/>
          <p:cNvSpPr/>
          <p:nvPr/>
        </p:nvSpPr>
        <p:spPr>
          <a:xfrm>
            <a:off x="4505475" y="4085425"/>
            <a:ext cx="23157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52" name="Google Shape;1852;p131"/>
          <p:cNvCxnSpPr>
            <a:stCxn id="1851" idx="2"/>
            <a:endCxn id="1853" idx="0"/>
          </p:cNvCxnSpPr>
          <p:nvPr/>
        </p:nvCxnSpPr>
        <p:spPr>
          <a:xfrm flipH="1">
            <a:off x="5255325" y="4595425"/>
            <a:ext cx="4080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54" name="Google Shape;1854;p131"/>
          <p:cNvCxnSpPr>
            <a:stCxn id="1851" idx="2"/>
            <a:endCxn id="1855" idx="0"/>
          </p:cNvCxnSpPr>
          <p:nvPr/>
        </p:nvCxnSpPr>
        <p:spPr>
          <a:xfrm>
            <a:off x="5663325" y="4595425"/>
            <a:ext cx="5451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3" name="Google Shape;1853;p131"/>
          <p:cNvSpPr/>
          <p:nvPr/>
        </p:nvSpPr>
        <p:spPr>
          <a:xfrm>
            <a:off x="4972850" y="4750625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5" name="Google Shape;1855;p131"/>
          <p:cNvSpPr/>
          <p:nvPr/>
        </p:nvSpPr>
        <p:spPr>
          <a:xfrm>
            <a:off x="5939475" y="4750625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Claude Shannon is known as the “father of information theory”.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1" name="Google Shape;151;p2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2" name="Google Shape;152;p2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 txBox="1"/>
          <p:nvPr>
            <p:ph idx="1" type="body"/>
          </p:nvPr>
        </p:nvSpPr>
        <p:spPr>
          <a:xfrm>
            <a:off x="311700" y="2156275"/>
            <a:ext cx="5907600" cy="25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Published “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Mathematical Theory of Communication”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1948 in Bell System Technical Journal.</a:t>
            </a:r>
            <a:r>
              <a:rPr b="1"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9250" y="1773975"/>
            <a:ext cx="2139848" cy="328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9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13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1" name="Google Shape;1861;p132"/>
          <p:cNvSpPr txBox="1"/>
          <p:nvPr>
            <p:ph idx="1" type="body"/>
          </p:nvPr>
        </p:nvSpPr>
        <p:spPr>
          <a:xfrm>
            <a:off x="311700" y="1152475"/>
            <a:ext cx="8832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62" name="Google Shape;1862;p13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63" name="Google Shape;1863;p13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64" name="Google Shape;1864;p132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65" name="Google Shape;1865;p132"/>
          <p:cNvSpPr/>
          <p:nvPr/>
        </p:nvSpPr>
        <p:spPr>
          <a:xfrm>
            <a:off x="45129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66" name="Google Shape;1866;p132"/>
          <p:cNvCxnSpPr>
            <a:stCxn id="1865" idx="2"/>
            <a:endCxn id="1867" idx="0"/>
          </p:cNvCxnSpPr>
          <p:nvPr/>
        </p:nvCxnSpPr>
        <p:spPr>
          <a:xfrm flipH="1">
            <a:off x="51481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68" name="Google Shape;1868;p132"/>
          <p:cNvCxnSpPr>
            <a:stCxn id="1865" idx="2"/>
            <a:endCxn id="1869" idx="0"/>
          </p:cNvCxnSpPr>
          <p:nvPr/>
        </p:nvCxnSpPr>
        <p:spPr>
          <a:xfrm>
            <a:off x="55864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7" name="Google Shape;1867;p132"/>
          <p:cNvSpPr/>
          <p:nvPr/>
        </p:nvSpPr>
        <p:spPr>
          <a:xfrm>
            <a:off x="48655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9" name="Google Shape;1869;p132"/>
          <p:cNvSpPr/>
          <p:nvPr/>
        </p:nvSpPr>
        <p:spPr>
          <a:xfrm>
            <a:off x="58322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0" name="Google Shape;1870;p132"/>
          <p:cNvSpPr/>
          <p:nvPr/>
        </p:nvSpPr>
        <p:spPr>
          <a:xfrm>
            <a:off x="4589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71" name="Google Shape;1871;p132"/>
          <p:cNvCxnSpPr>
            <a:stCxn id="1870" idx="2"/>
            <a:endCxn id="1872" idx="0"/>
          </p:cNvCxnSpPr>
          <p:nvPr/>
        </p:nvCxnSpPr>
        <p:spPr>
          <a:xfrm flipH="1">
            <a:off x="5224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73" name="Google Shape;1873;p132"/>
          <p:cNvCxnSpPr>
            <a:stCxn id="1870" idx="2"/>
            <a:endCxn id="1874" idx="0"/>
          </p:cNvCxnSpPr>
          <p:nvPr/>
        </p:nvCxnSpPr>
        <p:spPr>
          <a:xfrm>
            <a:off x="5662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2" name="Google Shape;1872;p132"/>
          <p:cNvSpPr/>
          <p:nvPr/>
        </p:nvSpPr>
        <p:spPr>
          <a:xfrm>
            <a:off x="4941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4" name="Google Shape;1874;p132"/>
          <p:cNvSpPr/>
          <p:nvPr/>
        </p:nvSpPr>
        <p:spPr>
          <a:xfrm>
            <a:off x="5908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5" name="Google Shape;1875;p132"/>
          <p:cNvSpPr/>
          <p:nvPr/>
        </p:nvSpPr>
        <p:spPr>
          <a:xfrm>
            <a:off x="4505475" y="4085425"/>
            <a:ext cx="23157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76" name="Google Shape;1876;p132"/>
          <p:cNvCxnSpPr>
            <a:stCxn id="1875" idx="2"/>
            <a:endCxn id="1877" idx="0"/>
          </p:cNvCxnSpPr>
          <p:nvPr/>
        </p:nvCxnSpPr>
        <p:spPr>
          <a:xfrm flipH="1">
            <a:off x="5255325" y="4595425"/>
            <a:ext cx="4080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78" name="Google Shape;1878;p132"/>
          <p:cNvCxnSpPr>
            <a:stCxn id="1875" idx="2"/>
            <a:endCxn id="1879" idx="0"/>
          </p:cNvCxnSpPr>
          <p:nvPr/>
        </p:nvCxnSpPr>
        <p:spPr>
          <a:xfrm>
            <a:off x="5663325" y="4595425"/>
            <a:ext cx="5451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7" name="Google Shape;1877;p132"/>
          <p:cNvSpPr/>
          <p:nvPr/>
        </p:nvSpPr>
        <p:spPr>
          <a:xfrm>
            <a:off x="4972850" y="4750625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9" name="Google Shape;1879;p132"/>
          <p:cNvSpPr/>
          <p:nvPr/>
        </p:nvSpPr>
        <p:spPr>
          <a:xfrm>
            <a:off x="5939475" y="4750625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0" name="Google Shape;1880;p132"/>
          <p:cNvSpPr/>
          <p:nvPr/>
        </p:nvSpPr>
        <p:spPr>
          <a:xfrm>
            <a:off x="68751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81" name="Google Shape;1881;p132"/>
          <p:cNvCxnSpPr>
            <a:stCxn id="1880" idx="2"/>
            <a:endCxn id="1882" idx="0"/>
          </p:cNvCxnSpPr>
          <p:nvPr/>
        </p:nvCxnSpPr>
        <p:spPr>
          <a:xfrm flipH="1">
            <a:off x="75103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83" name="Google Shape;1883;p132"/>
          <p:cNvCxnSpPr>
            <a:stCxn id="1880" idx="2"/>
            <a:endCxn id="1884" idx="0"/>
          </p:cNvCxnSpPr>
          <p:nvPr/>
        </p:nvCxnSpPr>
        <p:spPr>
          <a:xfrm>
            <a:off x="79486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2" name="Google Shape;1882;p132"/>
          <p:cNvSpPr/>
          <p:nvPr/>
        </p:nvSpPr>
        <p:spPr>
          <a:xfrm>
            <a:off x="72277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4" name="Google Shape;1884;p132"/>
          <p:cNvSpPr/>
          <p:nvPr/>
        </p:nvSpPr>
        <p:spPr>
          <a:xfrm>
            <a:off x="81944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5" name="Google Shape;1885;p132"/>
          <p:cNvSpPr/>
          <p:nvPr/>
        </p:nvSpPr>
        <p:spPr>
          <a:xfrm>
            <a:off x="6875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Claire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86" name="Google Shape;1886;p132"/>
          <p:cNvCxnSpPr>
            <a:stCxn id="1885" idx="2"/>
            <a:endCxn id="1887" idx="0"/>
          </p:cNvCxnSpPr>
          <p:nvPr/>
        </p:nvCxnSpPr>
        <p:spPr>
          <a:xfrm flipH="1">
            <a:off x="7510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88" name="Google Shape;1888;p132"/>
          <p:cNvCxnSpPr>
            <a:stCxn id="1885" idx="2"/>
            <a:endCxn id="1889" idx="0"/>
          </p:cNvCxnSpPr>
          <p:nvPr/>
        </p:nvCxnSpPr>
        <p:spPr>
          <a:xfrm>
            <a:off x="7948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7" name="Google Shape;1887;p132"/>
          <p:cNvSpPr/>
          <p:nvPr/>
        </p:nvSpPr>
        <p:spPr>
          <a:xfrm>
            <a:off x="7227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9" name="Google Shape;1889;p132"/>
          <p:cNvSpPr/>
          <p:nvPr/>
        </p:nvSpPr>
        <p:spPr>
          <a:xfrm>
            <a:off x="8194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0" name="Google Shape;1890;p132"/>
          <p:cNvSpPr/>
          <p:nvPr/>
        </p:nvSpPr>
        <p:spPr>
          <a:xfrm>
            <a:off x="6875125" y="40625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91" name="Google Shape;1891;p132"/>
          <p:cNvCxnSpPr>
            <a:stCxn id="1890" idx="2"/>
            <a:endCxn id="1892" idx="0"/>
          </p:cNvCxnSpPr>
          <p:nvPr/>
        </p:nvCxnSpPr>
        <p:spPr>
          <a:xfrm flipH="1">
            <a:off x="7510375" y="45725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93" name="Google Shape;1893;p132"/>
          <p:cNvCxnSpPr>
            <a:stCxn id="1890" idx="2"/>
            <a:endCxn id="1894" idx="0"/>
          </p:cNvCxnSpPr>
          <p:nvPr/>
        </p:nvCxnSpPr>
        <p:spPr>
          <a:xfrm>
            <a:off x="7948675" y="45725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92" name="Google Shape;1892;p132"/>
          <p:cNvSpPr/>
          <p:nvPr/>
        </p:nvSpPr>
        <p:spPr>
          <a:xfrm>
            <a:off x="7227775" y="47277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4" name="Google Shape;1894;p132"/>
          <p:cNvSpPr/>
          <p:nvPr/>
        </p:nvSpPr>
        <p:spPr>
          <a:xfrm>
            <a:off x="8194400" y="47277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13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0" name="Google Shape;1900;p133"/>
          <p:cNvSpPr txBox="1"/>
          <p:nvPr>
            <p:ph idx="1" type="body"/>
          </p:nvPr>
        </p:nvSpPr>
        <p:spPr>
          <a:xfrm>
            <a:off x="311700" y="1152475"/>
            <a:ext cx="8832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Choose lowest impurity split combination.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01" name="Google Shape;1901;p13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02" name="Google Shape;1902;p13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903" name="Google Shape;1903;p133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04" name="Google Shape;1904;p133"/>
          <p:cNvSpPr/>
          <p:nvPr/>
        </p:nvSpPr>
        <p:spPr>
          <a:xfrm>
            <a:off x="45129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05" name="Google Shape;1905;p133"/>
          <p:cNvCxnSpPr>
            <a:stCxn id="1904" idx="2"/>
            <a:endCxn id="1906" idx="0"/>
          </p:cNvCxnSpPr>
          <p:nvPr/>
        </p:nvCxnSpPr>
        <p:spPr>
          <a:xfrm flipH="1">
            <a:off x="51481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7" name="Google Shape;1907;p133"/>
          <p:cNvCxnSpPr>
            <a:stCxn id="1904" idx="2"/>
            <a:endCxn id="1908" idx="0"/>
          </p:cNvCxnSpPr>
          <p:nvPr/>
        </p:nvCxnSpPr>
        <p:spPr>
          <a:xfrm>
            <a:off x="55864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06" name="Google Shape;1906;p133"/>
          <p:cNvSpPr/>
          <p:nvPr/>
        </p:nvSpPr>
        <p:spPr>
          <a:xfrm>
            <a:off x="48655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8" name="Google Shape;1908;p133"/>
          <p:cNvSpPr/>
          <p:nvPr/>
        </p:nvSpPr>
        <p:spPr>
          <a:xfrm>
            <a:off x="58322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9" name="Google Shape;1909;p133"/>
          <p:cNvSpPr/>
          <p:nvPr/>
        </p:nvSpPr>
        <p:spPr>
          <a:xfrm>
            <a:off x="4589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10" name="Google Shape;1910;p133"/>
          <p:cNvCxnSpPr>
            <a:stCxn id="1909" idx="2"/>
            <a:endCxn id="1911" idx="0"/>
          </p:cNvCxnSpPr>
          <p:nvPr/>
        </p:nvCxnSpPr>
        <p:spPr>
          <a:xfrm flipH="1">
            <a:off x="5224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2" name="Google Shape;1912;p133"/>
          <p:cNvCxnSpPr>
            <a:stCxn id="1909" idx="2"/>
            <a:endCxn id="1913" idx="0"/>
          </p:cNvCxnSpPr>
          <p:nvPr/>
        </p:nvCxnSpPr>
        <p:spPr>
          <a:xfrm>
            <a:off x="5662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11" name="Google Shape;1911;p133"/>
          <p:cNvSpPr/>
          <p:nvPr/>
        </p:nvSpPr>
        <p:spPr>
          <a:xfrm>
            <a:off x="4941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3" name="Google Shape;1913;p133"/>
          <p:cNvSpPr/>
          <p:nvPr/>
        </p:nvSpPr>
        <p:spPr>
          <a:xfrm>
            <a:off x="5908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4" name="Google Shape;1914;p133"/>
          <p:cNvSpPr/>
          <p:nvPr/>
        </p:nvSpPr>
        <p:spPr>
          <a:xfrm>
            <a:off x="4505475" y="4085425"/>
            <a:ext cx="23157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15" name="Google Shape;1915;p133"/>
          <p:cNvCxnSpPr>
            <a:stCxn id="1914" idx="2"/>
            <a:endCxn id="1916" idx="0"/>
          </p:cNvCxnSpPr>
          <p:nvPr/>
        </p:nvCxnSpPr>
        <p:spPr>
          <a:xfrm flipH="1">
            <a:off x="5255325" y="4595425"/>
            <a:ext cx="4080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7" name="Google Shape;1917;p133"/>
          <p:cNvCxnSpPr>
            <a:stCxn id="1914" idx="2"/>
            <a:endCxn id="1918" idx="0"/>
          </p:cNvCxnSpPr>
          <p:nvPr/>
        </p:nvCxnSpPr>
        <p:spPr>
          <a:xfrm>
            <a:off x="5663325" y="4595425"/>
            <a:ext cx="5451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16" name="Google Shape;1916;p133"/>
          <p:cNvSpPr/>
          <p:nvPr/>
        </p:nvSpPr>
        <p:spPr>
          <a:xfrm>
            <a:off x="4972850" y="4750625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8" name="Google Shape;1918;p133"/>
          <p:cNvSpPr/>
          <p:nvPr/>
        </p:nvSpPr>
        <p:spPr>
          <a:xfrm>
            <a:off x="5939475" y="4750625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9" name="Google Shape;1919;p133"/>
          <p:cNvSpPr/>
          <p:nvPr/>
        </p:nvSpPr>
        <p:spPr>
          <a:xfrm>
            <a:off x="68751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20" name="Google Shape;1920;p133"/>
          <p:cNvCxnSpPr>
            <a:stCxn id="1919" idx="2"/>
            <a:endCxn id="1921" idx="0"/>
          </p:cNvCxnSpPr>
          <p:nvPr/>
        </p:nvCxnSpPr>
        <p:spPr>
          <a:xfrm flipH="1">
            <a:off x="75103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2" name="Google Shape;1922;p133"/>
          <p:cNvCxnSpPr>
            <a:stCxn id="1919" idx="2"/>
            <a:endCxn id="1923" idx="0"/>
          </p:cNvCxnSpPr>
          <p:nvPr/>
        </p:nvCxnSpPr>
        <p:spPr>
          <a:xfrm>
            <a:off x="79486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1" name="Google Shape;1921;p133"/>
          <p:cNvSpPr/>
          <p:nvPr/>
        </p:nvSpPr>
        <p:spPr>
          <a:xfrm>
            <a:off x="72277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3" name="Google Shape;1923;p133"/>
          <p:cNvSpPr/>
          <p:nvPr/>
        </p:nvSpPr>
        <p:spPr>
          <a:xfrm>
            <a:off x="81944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4" name="Google Shape;1924;p133"/>
          <p:cNvSpPr/>
          <p:nvPr/>
        </p:nvSpPr>
        <p:spPr>
          <a:xfrm>
            <a:off x="6875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Claire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25" name="Google Shape;1925;p133"/>
          <p:cNvCxnSpPr>
            <a:stCxn id="1924" idx="2"/>
            <a:endCxn id="1926" idx="0"/>
          </p:cNvCxnSpPr>
          <p:nvPr/>
        </p:nvCxnSpPr>
        <p:spPr>
          <a:xfrm flipH="1">
            <a:off x="7510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7" name="Google Shape;1927;p133"/>
          <p:cNvCxnSpPr>
            <a:stCxn id="1924" idx="2"/>
            <a:endCxn id="1928" idx="0"/>
          </p:cNvCxnSpPr>
          <p:nvPr/>
        </p:nvCxnSpPr>
        <p:spPr>
          <a:xfrm>
            <a:off x="7948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6" name="Google Shape;1926;p133"/>
          <p:cNvSpPr/>
          <p:nvPr/>
        </p:nvSpPr>
        <p:spPr>
          <a:xfrm>
            <a:off x="7227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8" name="Google Shape;1928;p133"/>
          <p:cNvSpPr/>
          <p:nvPr/>
        </p:nvSpPr>
        <p:spPr>
          <a:xfrm>
            <a:off x="8194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9" name="Google Shape;1929;p133"/>
          <p:cNvSpPr/>
          <p:nvPr/>
        </p:nvSpPr>
        <p:spPr>
          <a:xfrm>
            <a:off x="6875125" y="40625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30" name="Google Shape;1930;p133"/>
          <p:cNvCxnSpPr>
            <a:stCxn id="1929" idx="2"/>
            <a:endCxn id="1931" idx="0"/>
          </p:cNvCxnSpPr>
          <p:nvPr/>
        </p:nvCxnSpPr>
        <p:spPr>
          <a:xfrm flipH="1">
            <a:off x="7510375" y="45725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2" name="Google Shape;1932;p133"/>
          <p:cNvCxnSpPr>
            <a:stCxn id="1929" idx="2"/>
            <a:endCxn id="1933" idx="0"/>
          </p:cNvCxnSpPr>
          <p:nvPr/>
        </p:nvCxnSpPr>
        <p:spPr>
          <a:xfrm>
            <a:off x="7948675" y="45725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1" name="Google Shape;1931;p133"/>
          <p:cNvSpPr/>
          <p:nvPr/>
        </p:nvSpPr>
        <p:spPr>
          <a:xfrm>
            <a:off x="7227775" y="47277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3" name="Google Shape;1933;p133"/>
          <p:cNvSpPr/>
          <p:nvPr/>
        </p:nvSpPr>
        <p:spPr>
          <a:xfrm>
            <a:off x="8194400" y="47277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13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9" name="Google Shape;1939;p13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Now we can split any type of feature.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does the decision tree decide on the root node of a multi-feature dataset?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the gini impurity values of each feature and choose the lowest impurity value to split on first.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40" name="Google Shape;1940;p13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41" name="Google Shape;1941;p13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13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7" name="Google Shape;1947;p13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By choosing the feature with the lowest resulting gini impurity in its leaf nodes, we are choosing the feature that best splits the data into “pure” classes.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48" name="Google Shape;1948;p13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49" name="Google Shape;1949;p13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13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5" name="Google Shape;1955;p13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should also note, by using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as a measurement of the effectiveness of a node split, we can perform automatic feature selection by mandating an impurity threshold for an additional feature based split to occur.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56" name="Google Shape;1956;p13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57" name="Google Shape;1957;p13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13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3" name="Google Shape;1963;p137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large overfitted tree: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64" name="Google Shape;1964;p13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65" name="Google Shape;1965;p13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66" name="Google Shape;1966;p137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67" name="Google Shape;1967;p137"/>
          <p:cNvCxnSpPr>
            <a:stCxn id="1966" idx="2"/>
            <a:endCxn id="1968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9" name="Google Shape;1969;p137"/>
          <p:cNvCxnSpPr>
            <a:stCxn id="1966" idx="2"/>
            <a:endCxn id="1970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8" name="Google Shape;1968;p137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0" name="Google Shape;1970;p137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1" name="Google Shape;1971;p137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2" name="Google Shape;1972;p137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3" name="Google Shape;1973;p137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4" name="Google Shape;1974;p137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5" name="Google Shape;1975;p137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6" name="Google Shape;1976;p137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7" name="Google Shape;1977;p137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8" name="Google Shape;1978;p137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9" name="Google Shape;1979;p137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80" name="Google Shape;1980;p137"/>
          <p:cNvCxnSpPr>
            <a:stCxn id="1970" idx="2"/>
            <a:endCxn id="1973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1" name="Google Shape;1981;p137"/>
          <p:cNvCxnSpPr>
            <a:stCxn id="1973" idx="2"/>
            <a:endCxn id="1975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2" name="Google Shape;1982;p137"/>
          <p:cNvCxnSpPr>
            <a:stCxn id="1973" idx="2"/>
            <a:endCxn id="1974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3" name="Google Shape;1983;p137"/>
          <p:cNvCxnSpPr>
            <a:stCxn id="1968" idx="2"/>
            <a:endCxn id="1972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4" name="Google Shape;1984;p137"/>
          <p:cNvCxnSpPr>
            <a:stCxn id="1968" idx="2"/>
            <a:endCxn id="1971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5" name="Google Shape;1985;p137"/>
          <p:cNvCxnSpPr>
            <a:stCxn id="1971" idx="2"/>
            <a:endCxn id="1978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6" name="Google Shape;1986;p137"/>
          <p:cNvCxnSpPr>
            <a:stCxn id="1971" idx="2"/>
            <a:endCxn id="1979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7" name="Google Shape;1987;p137"/>
          <p:cNvCxnSpPr>
            <a:stCxn id="1972" idx="2"/>
            <a:endCxn id="1976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8" name="Google Shape;1988;p137"/>
          <p:cNvCxnSpPr>
            <a:stCxn id="1972" idx="2"/>
            <a:endCxn id="1977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89" name="Google Shape;1989;p137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90" name="Google Shape;1990;p137"/>
          <p:cNvCxnSpPr>
            <a:endCxn id="1989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13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6" name="Google Shape;1996;p138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Add minimum gini impurity decrease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97" name="Google Shape;1997;p13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98" name="Google Shape;1998;p13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99" name="Google Shape;1999;p138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00" name="Google Shape;2000;p138"/>
          <p:cNvCxnSpPr>
            <a:stCxn id="1999" idx="2"/>
            <a:endCxn id="2001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2" name="Google Shape;2002;p138"/>
          <p:cNvCxnSpPr>
            <a:stCxn id="1999" idx="2"/>
            <a:endCxn id="2003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01" name="Google Shape;2001;p138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3" name="Google Shape;2003;p138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4" name="Google Shape;2004;p138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5" name="Google Shape;2005;p138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6" name="Google Shape;2006;p138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7" name="Google Shape;2007;p138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8" name="Google Shape;2008;p138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9" name="Google Shape;2009;p138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0" name="Google Shape;2010;p138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1" name="Google Shape;2011;p138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2" name="Google Shape;2012;p138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13" name="Google Shape;2013;p138"/>
          <p:cNvCxnSpPr>
            <a:stCxn id="2003" idx="2"/>
            <a:endCxn id="2006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4" name="Google Shape;2014;p138"/>
          <p:cNvCxnSpPr>
            <a:stCxn id="2006" idx="2"/>
            <a:endCxn id="2008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5" name="Google Shape;2015;p138"/>
          <p:cNvCxnSpPr>
            <a:stCxn id="2006" idx="2"/>
            <a:endCxn id="2007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6" name="Google Shape;2016;p138"/>
          <p:cNvCxnSpPr>
            <a:stCxn id="2001" idx="2"/>
            <a:endCxn id="2005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7" name="Google Shape;2017;p138"/>
          <p:cNvCxnSpPr>
            <a:stCxn id="2001" idx="2"/>
            <a:endCxn id="2004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8" name="Google Shape;2018;p138"/>
          <p:cNvCxnSpPr>
            <a:stCxn id="2004" idx="2"/>
            <a:endCxn id="2011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9" name="Google Shape;2019;p138"/>
          <p:cNvCxnSpPr>
            <a:stCxn id="2004" idx="2"/>
            <a:endCxn id="2012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0" name="Google Shape;2020;p138"/>
          <p:cNvCxnSpPr>
            <a:stCxn id="2005" idx="2"/>
            <a:endCxn id="2009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1" name="Google Shape;2021;p138"/>
          <p:cNvCxnSpPr>
            <a:stCxn id="2005" idx="2"/>
            <a:endCxn id="2010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22" name="Google Shape;2022;p138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23" name="Google Shape;2023;p138"/>
          <p:cNvCxnSpPr>
            <a:endCxn id="2022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7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p13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9" name="Google Shape;2029;p139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Add minimum gini impurity decrease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30" name="Google Shape;2030;p13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31" name="Google Shape;2031;p13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32" name="Google Shape;2032;p139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33" name="Google Shape;2033;p139"/>
          <p:cNvCxnSpPr>
            <a:stCxn id="2032" idx="2"/>
            <a:endCxn id="2034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35" name="Google Shape;2035;p139"/>
          <p:cNvCxnSpPr>
            <a:stCxn id="2032" idx="2"/>
            <a:endCxn id="2036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34" name="Google Shape;2034;p139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6" name="Google Shape;2036;p139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7" name="Google Shape;2037;p139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8" name="Google Shape;2038;p139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9" name="Google Shape;2039;p139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0" name="Google Shape;2040;p139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1" name="Google Shape;2041;p139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2" name="Google Shape;2042;p139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3" name="Google Shape;2043;p139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4" name="Google Shape;2044;p139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5" name="Google Shape;2045;p139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6" name="Google Shape;2046;p139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47" name="Google Shape;2047;p139"/>
          <p:cNvCxnSpPr>
            <a:stCxn id="2036" idx="2"/>
            <a:endCxn id="2040" idx="0"/>
          </p:cNvCxnSpPr>
          <p:nvPr/>
        </p:nvCxnSpPr>
        <p:spPr>
          <a:xfrm>
            <a:off x="5015575" y="2973425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8" name="Google Shape;2048;p139"/>
          <p:cNvCxnSpPr>
            <a:stCxn id="2036" idx="2"/>
            <a:endCxn id="2039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9" name="Google Shape;2049;p139"/>
          <p:cNvCxnSpPr>
            <a:stCxn id="2039" idx="2"/>
            <a:endCxn id="2042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0" name="Google Shape;2050;p139"/>
          <p:cNvCxnSpPr>
            <a:stCxn id="2039" idx="2"/>
            <a:endCxn id="2041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1" name="Google Shape;2051;p139"/>
          <p:cNvCxnSpPr>
            <a:stCxn id="2034" idx="2"/>
            <a:endCxn id="2038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2" name="Google Shape;2052;p139"/>
          <p:cNvCxnSpPr>
            <a:stCxn id="2034" idx="2"/>
            <a:endCxn id="2037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3" name="Google Shape;2053;p139"/>
          <p:cNvCxnSpPr>
            <a:stCxn id="2037" idx="2"/>
            <a:endCxn id="2045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4" name="Google Shape;2054;p139"/>
          <p:cNvCxnSpPr>
            <a:stCxn id="2037" idx="2"/>
            <a:endCxn id="2046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5" name="Google Shape;2055;p139"/>
          <p:cNvCxnSpPr>
            <a:stCxn id="2038" idx="2"/>
            <a:endCxn id="2043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6" name="Google Shape;2056;p139"/>
          <p:cNvCxnSpPr>
            <a:stCxn id="2038" idx="2"/>
            <a:endCxn id="2044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57" name="Google Shape;2057;p139"/>
          <p:cNvSpPr/>
          <p:nvPr/>
        </p:nvSpPr>
        <p:spPr>
          <a:xfrm>
            <a:off x="1435000" y="3033700"/>
            <a:ext cx="1695900" cy="1530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8" name="Google Shape;2058;p139"/>
          <p:cNvSpPr/>
          <p:nvPr/>
        </p:nvSpPr>
        <p:spPr>
          <a:xfrm>
            <a:off x="4514750" y="3207775"/>
            <a:ext cx="1541400" cy="1407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2" name="Shape 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" name="Google Shape;2063;p14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4" name="Google Shape;2064;p140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Add minimum gini impurity decrease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65" name="Google Shape;2065;p14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66" name="Google Shape;2066;p14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67" name="Google Shape;2067;p140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68" name="Google Shape;2068;p140"/>
          <p:cNvCxnSpPr>
            <a:stCxn id="2067" idx="2"/>
            <a:endCxn id="2069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0" name="Google Shape;2070;p140"/>
          <p:cNvCxnSpPr>
            <a:stCxn id="2067" idx="2"/>
            <a:endCxn id="2071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9" name="Google Shape;2069;p140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1" name="Google Shape;2071;p140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2" name="Google Shape;2072;p140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3" name="Google Shape;2073;p140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4" name="Google Shape;2074;p140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5" name="Google Shape;2075;p140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6" name="Google Shape;2076;p140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7" name="Google Shape;2077;p140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78" name="Google Shape;2078;p140"/>
          <p:cNvCxnSpPr>
            <a:stCxn id="2071" idx="2"/>
            <a:endCxn id="2075" idx="0"/>
          </p:cNvCxnSpPr>
          <p:nvPr/>
        </p:nvCxnSpPr>
        <p:spPr>
          <a:xfrm>
            <a:off x="5015575" y="2973425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9" name="Google Shape;2079;p140"/>
          <p:cNvCxnSpPr>
            <a:stCxn id="2071" idx="2"/>
            <a:endCxn id="2074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0" name="Google Shape;2080;p140"/>
          <p:cNvCxnSpPr>
            <a:stCxn id="2069" idx="2"/>
            <a:endCxn id="2073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1" name="Google Shape;2081;p140"/>
          <p:cNvCxnSpPr>
            <a:stCxn id="2069" idx="2"/>
            <a:endCxn id="2072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2" name="Google Shape;2082;p140"/>
          <p:cNvCxnSpPr>
            <a:stCxn id="2073" idx="2"/>
            <a:endCxn id="2076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3" name="Google Shape;2083;p140"/>
          <p:cNvCxnSpPr>
            <a:stCxn id="2073" idx="2"/>
            <a:endCxn id="2077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14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9" name="Google Shape;2089;p141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also mandate a max depth: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90" name="Google Shape;2090;p14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91" name="Google Shape;2091;p14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92" name="Google Shape;2092;p141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93" name="Google Shape;2093;p141"/>
          <p:cNvCxnSpPr>
            <a:stCxn id="2092" idx="2"/>
            <a:endCxn id="2094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5" name="Google Shape;2095;p141"/>
          <p:cNvCxnSpPr>
            <a:stCxn id="2092" idx="2"/>
            <a:endCxn id="2096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4" name="Google Shape;2094;p141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6" name="Google Shape;2096;p141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7" name="Google Shape;2097;p141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8" name="Google Shape;2098;p141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9" name="Google Shape;2099;p141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0" name="Google Shape;2100;p141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1" name="Google Shape;2101;p141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2" name="Google Shape;2102;p141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3" name="Google Shape;2103;p141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4" name="Google Shape;2104;p141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5" name="Google Shape;2105;p141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06" name="Google Shape;2106;p141"/>
          <p:cNvCxnSpPr>
            <a:stCxn id="2096" idx="2"/>
            <a:endCxn id="2099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7" name="Google Shape;2107;p141"/>
          <p:cNvCxnSpPr>
            <a:stCxn id="2099" idx="2"/>
            <a:endCxn id="2101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8" name="Google Shape;2108;p141"/>
          <p:cNvCxnSpPr>
            <a:stCxn id="2099" idx="2"/>
            <a:endCxn id="2100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9" name="Google Shape;2109;p141"/>
          <p:cNvCxnSpPr>
            <a:stCxn id="2094" idx="2"/>
            <a:endCxn id="2098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0" name="Google Shape;2110;p141"/>
          <p:cNvCxnSpPr>
            <a:stCxn id="2094" idx="2"/>
            <a:endCxn id="2097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1" name="Google Shape;2111;p141"/>
          <p:cNvCxnSpPr>
            <a:stCxn id="2097" idx="2"/>
            <a:endCxn id="2104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2" name="Google Shape;2112;p141"/>
          <p:cNvCxnSpPr>
            <a:stCxn id="2097" idx="2"/>
            <a:endCxn id="2105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3" name="Google Shape;2113;p141"/>
          <p:cNvCxnSpPr>
            <a:stCxn id="2098" idx="2"/>
            <a:endCxn id="2102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4" name="Google Shape;2114;p141"/>
          <p:cNvCxnSpPr>
            <a:stCxn id="2098" idx="2"/>
            <a:endCxn id="2103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15" name="Google Shape;2115;p141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16" name="Google Shape;2116;p141"/>
          <p:cNvCxnSpPr>
            <a:endCxn id="2115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Later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published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as “</a:t>
            </a:r>
            <a:r>
              <a:rPr i="1" lang="en" sz="2900" u="sng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Mathematical Theory of Communication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1" name="Google Shape;161;p2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2" name="Google Shape;162;p2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9250" y="1773975"/>
            <a:ext cx="2139848" cy="328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11700" y="2156275"/>
            <a:ext cx="5907600" cy="25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Worked in many fields: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Circuit Design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Cryptography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Wearable Computers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Artificial Intelligence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14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2" name="Google Shape;2122;p142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also mandate a max depth: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23" name="Google Shape;2123;p14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24" name="Google Shape;2124;p14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125" name="Google Shape;2125;p142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26" name="Google Shape;2126;p142"/>
          <p:cNvCxnSpPr>
            <a:stCxn id="2125" idx="2"/>
            <a:endCxn id="2127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28" name="Google Shape;2128;p142"/>
          <p:cNvCxnSpPr>
            <a:stCxn id="2125" idx="2"/>
            <a:endCxn id="2129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27" name="Google Shape;2127;p142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9" name="Google Shape;2129;p142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0" name="Google Shape;2130;p142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1" name="Google Shape;2131;p142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2" name="Google Shape;2132;p142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3" name="Google Shape;2133;p142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4" name="Google Shape;2134;p142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5" name="Google Shape;2135;p142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6" name="Google Shape;2136;p142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7" name="Google Shape;2137;p142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8" name="Google Shape;2138;p142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39" name="Google Shape;2139;p142"/>
          <p:cNvCxnSpPr>
            <a:stCxn id="2129" idx="2"/>
            <a:endCxn id="2132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0" name="Google Shape;2140;p142"/>
          <p:cNvCxnSpPr>
            <a:stCxn id="2132" idx="2"/>
            <a:endCxn id="2134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1" name="Google Shape;2141;p142"/>
          <p:cNvCxnSpPr>
            <a:stCxn id="2132" idx="2"/>
            <a:endCxn id="2133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2" name="Google Shape;2142;p142"/>
          <p:cNvCxnSpPr>
            <a:stCxn id="2127" idx="2"/>
            <a:endCxn id="2131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3" name="Google Shape;2143;p142"/>
          <p:cNvCxnSpPr>
            <a:stCxn id="2127" idx="2"/>
            <a:endCxn id="2130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4" name="Google Shape;2144;p142"/>
          <p:cNvCxnSpPr>
            <a:stCxn id="2130" idx="2"/>
            <a:endCxn id="2137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5" name="Google Shape;2145;p142"/>
          <p:cNvCxnSpPr>
            <a:stCxn id="2130" idx="2"/>
            <a:endCxn id="2138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6" name="Google Shape;2146;p142"/>
          <p:cNvCxnSpPr>
            <a:stCxn id="2131" idx="2"/>
            <a:endCxn id="2135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7" name="Google Shape;2147;p142"/>
          <p:cNvCxnSpPr>
            <a:stCxn id="2131" idx="2"/>
            <a:endCxn id="2136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48" name="Google Shape;2148;p142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49" name="Google Shape;2149;p142"/>
          <p:cNvCxnSpPr>
            <a:endCxn id="2148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0" name="Google Shape;2150;p142"/>
          <p:cNvCxnSpPr/>
          <p:nvPr/>
        </p:nvCxnSpPr>
        <p:spPr>
          <a:xfrm>
            <a:off x="427425" y="3777525"/>
            <a:ext cx="83772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4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14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6" name="Google Shape;2156;p143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also mandate a max depth: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57" name="Google Shape;2157;p14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58" name="Google Shape;2158;p14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159" name="Google Shape;2159;p143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60" name="Google Shape;2160;p143"/>
          <p:cNvCxnSpPr>
            <a:stCxn id="2159" idx="2"/>
            <a:endCxn id="2161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2" name="Google Shape;2162;p143"/>
          <p:cNvCxnSpPr>
            <a:stCxn id="2159" idx="2"/>
            <a:endCxn id="2163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61" name="Google Shape;2161;p143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3" name="Google Shape;2163;p143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4" name="Google Shape;2164;p143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5" name="Google Shape;2165;p143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6" name="Google Shape;2166;p143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67" name="Google Shape;2167;p143"/>
          <p:cNvCxnSpPr>
            <a:stCxn id="2163" idx="2"/>
            <a:endCxn id="2166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8" name="Google Shape;2168;p143"/>
          <p:cNvCxnSpPr>
            <a:stCxn id="2161" idx="2"/>
            <a:endCxn id="2165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9" name="Google Shape;2169;p143"/>
          <p:cNvCxnSpPr>
            <a:stCxn id="2161" idx="2"/>
            <a:endCxn id="2164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0" name="Google Shape;2170;p143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71" name="Google Shape;2171;p143"/>
          <p:cNvCxnSpPr>
            <a:endCxn id="2170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72" name="Google Shape;2172;p143"/>
          <p:cNvCxnSpPr/>
          <p:nvPr/>
        </p:nvCxnSpPr>
        <p:spPr>
          <a:xfrm>
            <a:off x="427425" y="3777525"/>
            <a:ext cx="83772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14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8" name="Google Shape;2178;p14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begin to explore these various hyperparameters with code!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79" name="Google Shape;2179;p14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80" name="Google Shape;2180;p14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4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p14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6" name="Google Shape;2186;p14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Part One: The Data</a:t>
            </a:r>
            <a:endParaRPr/>
          </a:p>
        </p:txBody>
      </p:sp>
      <p:pic>
        <p:nvPicPr>
          <p:cNvPr descr="watermark.jpg" id="2187" name="Google Shape;2187;p14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88" name="Google Shape;2188;p14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14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4" name="Google Shape;2194;p14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Part Two: Creating the Model</a:t>
            </a:r>
            <a:endParaRPr/>
          </a:p>
        </p:txBody>
      </p:sp>
      <p:pic>
        <p:nvPicPr>
          <p:cNvPr descr="watermark.jpg" id="2195" name="Google Shape;2195;p14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96" name="Google Shape;2196;p14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p2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ability to measure and define information will become more important as we learn the mathematics of how tree based methods are constructed.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revisit this idea later on, for now, let’s move on to the development of decision trees.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1" name="Google Shape;171;p2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2" name="Google Shape;172;p2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First publication of regression tree algorithm by Morgan and Sonquist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9" name="Google Shape;179;p2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0" name="Google Shape;180;p2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6142" y="2651825"/>
            <a:ext cx="1464926" cy="1953224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  <p:pic>
        <p:nvPicPr>
          <p:cNvPr id="182" name="Google Shape;182;p27"/>
          <p:cNvPicPr preferRelativeResize="0"/>
          <p:nvPr/>
        </p:nvPicPr>
        <p:blipFill rotWithShape="1">
          <a:blip r:embed="rId5">
            <a:alphaModFix/>
          </a:blip>
          <a:srcRect b="0" l="24998" r="0" t="0"/>
          <a:stretch/>
        </p:blipFill>
        <p:spPr>
          <a:xfrm>
            <a:off x="2333375" y="2615650"/>
            <a:ext cx="1464925" cy="195322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Morgan and Sonquist created piecewise-constant model with splits.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9" name="Google Shape;189;p2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0" name="Google Shape;190;p2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6142" y="2651825"/>
            <a:ext cx="1464926" cy="1953224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  <p:pic>
        <p:nvPicPr>
          <p:cNvPr id="192" name="Google Shape;192;p28"/>
          <p:cNvPicPr preferRelativeResize="0"/>
          <p:nvPr/>
        </p:nvPicPr>
        <p:blipFill rotWithShape="1">
          <a:blip r:embed="rId5">
            <a:alphaModFix/>
          </a:blip>
          <a:srcRect b="0" l="24998" r="0" t="0"/>
          <a:stretch/>
        </p:blipFill>
        <p:spPr>
          <a:xfrm>
            <a:off x="2333375" y="2615650"/>
            <a:ext cx="1464925" cy="195322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8" name="Google Shape;198;p2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9" name="Google Shape;199;p2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0" name="Google Shape;200;p2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9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9"/>
          <p:cNvSpPr txBox="1"/>
          <p:nvPr/>
        </p:nvSpPr>
        <p:spPr>
          <a:xfrm>
            <a:off x="2137950" y="43229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429375" y="29039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p3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0" name="Google Shape;210;p3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1" name="Google Shape;211;p3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0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30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30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0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0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0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0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0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0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0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30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p30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27" name="Google Shape;227;p30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30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30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30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0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2" name="Google Shape;232;p30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30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30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" name="Google Shape;235;p30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30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30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3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4" name="Google Shape;244;p3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5" name="Google Shape;245;p3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1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31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1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1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1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1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1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1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1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1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31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" name="Google Shape;260;p31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1" name="Google Shape;261;p31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31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31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" name="Google Shape;264;p31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5" name="Google Shape;265;p31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6" name="Google Shape;266;p31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31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31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" name="Google Shape;269;p31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p31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31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31"/>
          <p:cNvSpPr/>
          <p:nvPr/>
        </p:nvSpPr>
        <p:spPr>
          <a:xfrm>
            <a:off x="942000" y="2940338"/>
            <a:ext cx="2997925" cy="1007200"/>
          </a:xfrm>
          <a:custGeom>
            <a:rect b="b" l="l" r="r" t="t"/>
            <a:pathLst>
              <a:path extrusionOk="0" h="40288" w="119917">
                <a:moveTo>
                  <a:pt x="0" y="40288"/>
                </a:moveTo>
                <a:cubicBezTo>
                  <a:pt x="8867" y="33602"/>
                  <a:pt x="33215" y="2389"/>
                  <a:pt x="53201" y="172"/>
                </a:cubicBezTo>
                <a:cubicBezTo>
                  <a:pt x="73187" y="-2045"/>
                  <a:pt x="108798" y="22518"/>
                  <a:pt x="119917" y="26987"/>
                </a:cubicBezTo>
              </a:path>
            </a:pathLst>
          </a:custGeom>
          <a:noFill/>
          <a:ln cap="flat" cmpd="sng" w="19050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next few sections of the course will focus on tree based methods.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There are 3 main methods: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Random Forests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Boosted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4" name="Google Shape;64;p1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5" name="Google Shape;65;p1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p3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9" name="Google Shape;279;p3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0" name="Google Shape;280;p3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2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2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p32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p32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2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2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2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2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2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2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2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2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2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4" name="Google Shape;294;p32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" name="Google Shape;295;p32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6" name="Google Shape;296;p32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32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32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32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0" name="Google Shape;300;p32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1" name="Google Shape;301;p32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32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32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4" name="Google Shape;304;p32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5" name="Google Shape;305;p32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" name="Google Shape;306;p32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2" name="Google Shape;312;p3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13" name="Google Shape;313;p3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14" name="Google Shape;314;p3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3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3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p33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33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3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3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3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3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3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3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3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3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3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&lt;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p33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33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" name="Google Shape;330;p33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31" name="Google Shape;331;p33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33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33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33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33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36" name="Google Shape;336;p33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3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33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33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p33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33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3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8" name="Google Shape;348;p3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9" name="Google Shape;349;p3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4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4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" name="Google Shape;352;p34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" name="Google Shape;353;p34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4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4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4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4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4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4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4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4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4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3" name="Google Shape;363;p34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4" name="Google Shape;364;p34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65" name="Google Shape;365;p34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34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34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" name="Google Shape;368;p34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9" name="Google Shape;369;p34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0" name="Google Shape;370;p34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34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34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3" name="Google Shape;373;p34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4" name="Google Shape;374;p34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" name="Google Shape;375;p34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6" name="Google Shape;376;p34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7" name="Google Shape;377;p34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8" name="Google Shape;378;p34"/>
          <p:cNvCxnSpPr>
            <a:stCxn id="377" idx="2"/>
            <a:endCxn id="379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9" name="Google Shape;379;p34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80" name="Google Shape;380;p34"/>
          <p:cNvCxnSpPr>
            <a:stCxn id="377" idx="2"/>
            <a:endCxn id="381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34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" name="Google Shape;382;p34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383" name="Google Shape;383;p34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" name="Google Shape;389;p3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0" name="Google Shape;390;p3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1" name="Google Shape;391;p3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5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5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4" name="Google Shape;394;p35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5" name="Google Shape;395;p35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5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5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5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5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5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5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5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5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5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07" name="Google Shape;407;p35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35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35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35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1" name="Google Shape;411;p35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12" name="Google Shape;412;p35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35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35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5" name="Google Shape;415;p35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6" name="Google Shape;416;p35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7" name="Google Shape;417;p35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18" name="Google Shape;418;p35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p35"/>
          <p:cNvCxnSpPr/>
          <p:nvPr/>
        </p:nvCxnSpPr>
        <p:spPr>
          <a:xfrm>
            <a:off x="1916500" y="29433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0" name="Google Shape;420;p35"/>
          <p:cNvCxnSpPr/>
          <p:nvPr/>
        </p:nvCxnSpPr>
        <p:spPr>
          <a:xfrm>
            <a:off x="29071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1" name="Google Shape;421;p35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2" name="Google Shape;422;p35"/>
          <p:cNvCxnSpPr>
            <a:stCxn id="421" idx="2"/>
            <a:endCxn id="423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3" name="Google Shape;423;p35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4" name="Google Shape;424;p35"/>
          <p:cNvCxnSpPr>
            <a:stCxn id="421" idx="2"/>
            <a:endCxn id="425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5" name="Google Shape;425;p35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6" name="Google Shape;426;p35"/>
          <p:cNvCxnSpPr>
            <a:stCxn id="425" idx="2"/>
            <a:endCxn id="427" idx="0"/>
          </p:cNvCxnSpPr>
          <p:nvPr/>
        </p:nvCxnSpPr>
        <p:spPr>
          <a:xfrm>
            <a:off x="7773938" y="34509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8" name="Google Shape;428;p35"/>
          <p:cNvSpPr/>
          <p:nvPr/>
        </p:nvSpPr>
        <p:spPr>
          <a:xfrm>
            <a:off x="6622650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7" name="Google Shape;427;p35"/>
          <p:cNvSpPr/>
          <p:nvPr/>
        </p:nvSpPr>
        <p:spPr>
          <a:xfrm>
            <a:off x="7928875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9" name="Google Shape;429;p35"/>
          <p:cNvCxnSpPr>
            <a:stCxn id="425" idx="2"/>
            <a:endCxn id="428" idx="0"/>
          </p:cNvCxnSpPr>
          <p:nvPr/>
        </p:nvCxnSpPr>
        <p:spPr>
          <a:xfrm flipH="1">
            <a:off x="7085138" y="34509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0" name="Google Shape;430;p35"/>
          <p:cNvSpPr txBox="1"/>
          <p:nvPr/>
        </p:nvSpPr>
        <p:spPr>
          <a:xfrm>
            <a:off x="8270725" y="35346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31" name="Google Shape;431;p35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432" name="Google Shape;432;p35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33" name="Google Shape;433;p35"/>
          <p:cNvSpPr txBox="1"/>
          <p:nvPr/>
        </p:nvSpPr>
        <p:spPr>
          <a:xfrm>
            <a:off x="7007875" y="34960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9" name="Google Shape;439;p3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40" name="Google Shape;440;p3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41" name="Google Shape;441;p3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36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6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4" name="Google Shape;444;p36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5" name="Google Shape;445;p36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6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6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6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6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6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6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6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6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36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5" name="Google Shape;455;p36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6" name="Google Shape;456;p36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7" name="Google Shape;457;p36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58" name="Google Shape;458;p36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36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36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p36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2" name="Google Shape;462;p36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63" name="Google Shape;463;p36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36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36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6" name="Google Shape;466;p36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7" name="Google Shape;467;p36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8" name="Google Shape;468;p36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69" name="Google Shape;469;p36"/>
          <p:cNvCxnSpPr>
            <a:stCxn id="454" idx="2"/>
            <a:endCxn id="470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0" name="Google Shape;470;p36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71" name="Google Shape;471;p36"/>
          <p:cNvCxnSpPr>
            <a:stCxn id="454" idx="2"/>
            <a:endCxn id="472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2" name="Google Shape;472;p36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73" name="Google Shape;473;p36"/>
          <p:cNvCxnSpPr>
            <a:stCxn id="472" idx="2"/>
            <a:endCxn id="474" idx="0"/>
          </p:cNvCxnSpPr>
          <p:nvPr/>
        </p:nvCxnSpPr>
        <p:spPr>
          <a:xfrm>
            <a:off x="7773938" y="34509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5" name="Google Shape;475;p36"/>
          <p:cNvSpPr/>
          <p:nvPr/>
        </p:nvSpPr>
        <p:spPr>
          <a:xfrm>
            <a:off x="6622650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4" name="Google Shape;474;p36"/>
          <p:cNvSpPr/>
          <p:nvPr/>
        </p:nvSpPr>
        <p:spPr>
          <a:xfrm>
            <a:off x="7928875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76" name="Google Shape;476;p36"/>
          <p:cNvCxnSpPr>
            <a:stCxn id="472" idx="2"/>
            <a:endCxn id="475" idx="0"/>
          </p:cNvCxnSpPr>
          <p:nvPr/>
        </p:nvCxnSpPr>
        <p:spPr>
          <a:xfrm flipH="1">
            <a:off x="7085138" y="34509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7" name="Google Shape;477;p36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8" name="Google Shape;478;p36"/>
          <p:cNvCxnSpPr/>
          <p:nvPr/>
        </p:nvCxnSpPr>
        <p:spPr>
          <a:xfrm>
            <a:off x="1916500" y="2943300"/>
            <a:ext cx="1009800" cy="1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9" name="Google Shape;479;p36"/>
          <p:cNvCxnSpPr/>
          <p:nvPr/>
        </p:nvCxnSpPr>
        <p:spPr>
          <a:xfrm>
            <a:off x="29071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36"/>
          <p:cNvCxnSpPr/>
          <p:nvPr/>
        </p:nvCxnSpPr>
        <p:spPr>
          <a:xfrm rot="10800000">
            <a:off x="1919850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36"/>
          <p:cNvCxnSpPr/>
          <p:nvPr/>
        </p:nvCxnSpPr>
        <p:spPr>
          <a:xfrm rot="10800000">
            <a:off x="2924475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36"/>
          <p:cNvSpPr txBox="1"/>
          <p:nvPr/>
        </p:nvSpPr>
        <p:spPr>
          <a:xfrm>
            <a:off x="8270725" y="35346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83" name="Google Shape;483;p36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484" name="Google Shape;484;p36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85" name="Google Shape;485;p36"/>
          <p:cNvSpPr txBox="1"/>
          <p:nvPr/>
        </p:nvSpPr>
        <p:spPr>
          <a:xfrm>
            <a:off x="7007875" y="34960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1" name="Google Shape;491;p3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the 1963 paper, splits at each node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were decided based on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which was simply defined as an error metric: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92" name="Google Shape;492;p3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93" name="Google Shape;493;p3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4250" y="2979599"/>
            <a:ext cx="4679950" cy="93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0" name="Google Shape;500;p3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1972: Robert Messenger and Lewis Mandell publish first classification tree algorithm with “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model search technique for predictive nominal scale multivariate analysis.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”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 condition was named Theta Automatic Interaction Detection (THAID)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01" name="Google Shape;501;p3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02" name="Google Shape;502;p3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8" name="Google Shape;508;p3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1980: Gordon Kass publishes CHAID decision tree technique. 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Based on further work built on top of THAID algorithm from 1970s.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CHAID: Chi-square automatic interaction detection 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09" name="Google Shape;509;p3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10" name="Google Shape;510;p3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6" name="Google Shape;516;p4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1970s: Leo Breiman and Charles Stone from Berkeley and Jerome Friedman and Richard Olshen from Stanford started developing the Classification and Regression tree (CART) based algorithms.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17" name="Google Shape;517;p4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18" name="Google Shape;518;p4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4" name="Google Shape;524;p4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1984: The CART book (Breiman et al.) is officially published, including a software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implementation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CART was a huge leap forward in the practical usage of decision tree algorithm.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CART based methods quickly became a standard (including scikit-learn!)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25" name="Google Shape;525;p4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26" name="Google Shape;526;p4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Each of these methods stems from the basic decision tree algorithm.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cover each of these methods in their own section and then test your new skills with a project exercise after learning about all 3 method types.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2" name="Google Shape;72;p1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3" name="Google Shape;73;p1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2" name="Google Shape;532;p4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CART introduces many concepts: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Cross validation of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Surrogate Splits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Variable Importance Scores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Search for Linear Splits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33" name="Google Shape;533;p4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34" name="Google Shape;534;p4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4925" y="1974050"/>
            <a:ext cx="1642700" cy="267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1" name="Google Shape;541;p4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1986: John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Ross Quinlan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developed ID3 decision tree algorithm based on the “gain ratio”.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1990s: Improved on ID3 with C4.5 (still very popular).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2000s: Released highly optimized commercial version C5.0 with various improvements.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42" name="Google Shape;542;p4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43" name="Google Shape;543;p4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4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9" name="Google Shape;549;p4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Many of these improvements of basic decision trees were incorporated to other tree based methods such as random forests and gradient boosted trees.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move on to understanding the fundamental ideas behind a decision tree!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50" name="Google Shape;550;p4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51" name="Google Shape;551;p4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7" name="Google Shape;557;p4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Decision Tree Basics</a:t>
            </a:r>
            <a:endParaRPr/>
          </a:p>
        </p:txBody>
      </p:sp>
      <p:pic>
        <p:nvPicPr>
          <p:cNvPr descr="watermark.jpg" id="558" name="Google Shape;558;p4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59" name="Google Shape;559;p4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5" name="Google Shape;565;p4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 begin understanding a decision tree, we first need to review some terminology about the decision tree components.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66" name="Google Shape;566;p4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67" name="Google Shape;567;p4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3" name="Google Shape;573;p4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Recall our simple regression tree: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74" name="Google Shape;574;p4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75" name="Google Shape;575;p4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47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47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8" name="Google Shape;578;p47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9" name="Google Shape;579;p47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47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47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47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47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47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47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47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47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47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9" name="Google Shape;589;p47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0" name="Google Shape;590;p47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1" name="Google Shape;591;p47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92" name="Google Shape;592;p47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47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47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5" name="Google Shape;595;p47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6" name="Google Shape;596;p47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97" name="Google Shape;597;p47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47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47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0" name="Google Shape;600;p47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1" name="Google Shape;601;p47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2" name="Google Shape;602;p47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03" name="Google Shape;603;p47"/>
          <p:cNvCxnSpPr>
            <a:stCxn id="588" idx="2"/>
            <a:endCxn id="604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4" name="Google Shape;604;p47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05" name="Google Shape;605;p47"/>
          <p:cNvCxnSpPr>
            <a:stCxn id="588" idx="2"/>
            <a:endCxn id="606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6" name="Google Shape;606;p47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07" name="Google Shape;607;p47"/>
          <p:cNvCxnSpPr>
            <a:stCxn id="606" idx="2"/>
            <a:endCxn id="608" idx="0"/>
          </p:cNvCxnSpPr>
          <p:nvPr/>
        </p:nvCxnSpPr>
        <p:spPr>
          <a:xfrm>
            <a:off x="7773938" y="34509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9" name="Google Shape;609;p47"/>
          <p:cNvSpPr/>
          <p:nvPr/>
        </p:nvSpPr>
        <p:spPr>
          <a:xfrm>
            <a:off x="6622650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8" name="Google Shape;608;p47"/>
          <p:cNvSpPr/>
          <p:nvPr/>
        </p:nvSpPr>
        <p:spPr>
          <a:xfrm>
            <a:off x="7928875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10" name="Google Shape;610;p47"/>
          <p:cNvCxnSpPr>
            <a:stCxn id="606" idx="2"/>
            <a:endCxn id="609" idx="0"/>
          </p:cNvCxnSpPr>
          <p:nvPr/>
        </p:nvCxnSpPr>
        <p:spPr>
          <a:xfrm flipH="1">
            <a:off x="7085138" y="34509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47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47"/>
          <p:cNvCxnSpPr/>
          <p:nvPr/>
        </p:nvCxnSpPr>
        <p:spPr>
          <a:xfrm>
            <a:off x="1916500" y="2943300"/>
            <a:ext cx="1009800" cy="1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47"/>
          <p:cNvCxnSpPr/>
          <p:nvPr/>
        </p:nvCxnSpPr>
        <p:spPr>
          <a:xfrm>
            <a:off x="29071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47"/>
          <p:cNvCxnSpPr/>
          <p:nvPr/>
        </p:nvCxnSpPr>
        <p:spPr>
          <a:xfrm rot="10800000">
            <a:off x="1919850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47"/>
          <p:cNvCxnSpPr/>
          <p:nvPr/>
        </p:nvCxnSpPr>
        <p:spPr>
          <a:xfrm rot="10800000">
            <a:off x="2924475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6" name="Google Shape;616;p47"/>
          <p:cNvSpPr txBox="1"/>
          <p:nvPr/>
        </p:nvSpPr>
        <p:spPr>
          <a:xfrm>
            <a:off x="8270725" y="35346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17" name="Google Shape;617;p47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18" name="Google Shape;618;p47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19" name="Google Shape;619;p47"/>
          <p:cNvSpPr txBox="1"/>
          <p:nvPr/>
        </p:nvSpPr>
        <p:spPr>
          <a:xfrm>
            <a:off x="7007875" y="34960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5" name="Google Shape;625;p4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Recall our simple regression tree: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26" name="Google Shape;626;p4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27" name="Google Shape;627;p4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48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29" name="Google Shape;629;p48"/>
          <p:cNvCxnSpPr>
            <a:stCxn id="628" idx="2"/>
            <a:endCxn id="630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0" name="Google Shape;630;p48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31" name="Google Shape;631;p48"/>
          <p:cNvCxnSpPr>
            <a:stCxn id="628" idx="2"/>
            <a:endCxn id="632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2" name="Google Shape;632;p48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33" name="Google Shape;633;p48"/>
          <p:cNvCxnSpPr>
            <a:stCxn id="632" idx="2"/>
            <a:endCxn id="634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5" name="Google Shape;635;p48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4" name="Google Shape;634;p48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36" name="Google Shape;636;p48"/>
          <p:cNvCxnSpPr>
            <a:stCxn id="632" idx="2"/>
            <a:endCxn id="635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7" name="Google Shape;637;p48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38" name="Google Shape;638;p48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39" name="Google Shape;639;p48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40" name="Google Shape;640;p48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4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6" name="Google Shape;646;p4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Splitting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47" name="Google Shape;647;p4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48" name="Google Shape;648;p4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49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0" name="Google Shape;650;p49"/>
          <p:cNvCxnSpPr>
            <a:stCxn id="649" idx="2"/>
            <a:endCxn id="651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1" name="Google Shape;651;p49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2" name="Google Shape;652;p49"/>
          <p:cNvCxnSpPr>
            <a:stCxn id="649" idx="2"/>
            <a:endCxn id="653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3" name="Google Shape;653;p49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4" name="Google Shape;654;p49"/>
          <p:cNvCxnSpPr>
            <a:stCxn id="653" idx="2"/>
            <a:endCxn id="655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6" name="Google Shape;656;p49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5" name="Google Shape;655;p49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7" name="Google Shape;657;p49"/>
          <p:cNvCxnSpPr>
            <a:stCxn id="653" idx="2"/>
            <a:endCxn id="656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8" name="Google Shape;658;p49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59" name="Google Shape;659;p49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60" name="Google Shape;660;p49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61" name="Google Shape;661;p49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5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7" name="Google Shape;667;p5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Splitting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68" name="Google Shape;668;p5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69" name="Google Shape;669;p5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50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1" name="Google Shape;671;p50"/>
          <p:cNvCxnSpPr>
            <a:stCxn id="670" idx="2"/>
            <a:endCxn id="672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2" name="Google Shape;672;p50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3" name="Google Shape;673;p50"/>
          <p:cNvCxnSpPr>
            <a:stCxn id="670" idx="2"/>
            <a:endCxn id="674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4" name="Google Shape;674;p50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5" name="Google Shape;675;p50"/>
          <p:cNvCxnSpPr>
            <a:stCxn id="674" idx="2"/>
            <a:endCxn id="676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7" name="Google Shape;677;p50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6" name="Google Shape;676;p50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8" name="Google Shape;678;p50"/>
          <p:cNvCxnSpPr>
            <a:stCxn id="674" idx="2"/>
            <a:endCxn id="677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9" name="Google Shape;679;p50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80" name="Google Shape;680;p50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81" name="Google Shape;681;p50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82" name="Google Shape;682;p50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5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8" name="Google Shape;688;p5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89" name="Google Shape;689;p5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90" name="Google Shape;690;p5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51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2" name="Google Shape;692;p51"/>
          <p:cNvCxnSpPr>
            <a:stCxn id="691" idx="2"/>
            <a:endCxn id="693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3" name="Google Shape;693;p51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4" name="Google Shape;694;p51"/>
          <p:cNvCxnSpPr>
            <a:stCxn id="691" idx="2"/>
            <a:endCxn id="695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5" name="Google Shape;695;p51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6" name="Google Shape;696;p51"/>
          <p:cNvCxnSpPr>
            <a:stCxn id="695" idx="2"/>
            <a:endCxn id="697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8" name="Google Shape;698;p51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7" name="Google Shape;697;p51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9" name="Google Shape;699;p51"/>
          <p:cNvCxnSpPr>
            <a:stCxn id="695" idx="2"/>
            <a:endCxn id="698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0" name="Google Shape;700;p51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01" name="Google Shape;701;p51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02" name="Google Shape;702;p51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03" name="Google Shape;703;p51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Related Reading in ISLR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Chapter 8 covers tree-based methods.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0" name="Google Shape;80;p1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1" name="Google Shape;81;p1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5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9" name="Google Shape;709;p5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10" name="Google Shape;710;p5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11" name="Google Shape;711;p5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52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13" name="Google Shape;713;p52"/>
          <p:cNvCxnSpPr>
            <a:stCxn id="712" idx="2"/>
            <a:endCxn id="714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4" name="Google Shape;714;p52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15" name="Google Shape;715;p52"/>
          <p:cNvCxnSpPr>
            <a:stCxn id="712" idx="2"/>
            <a:endCxn id="716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6" name="Google Shape;716;p52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17" name="Google Shape;717;p52"/>
          <p:cNvCxnSpPr>
            <a:stCxn id="716" idx="2"/>
            <a:endCxn id="718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9" name="Google Shape;719;p52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8" name="Google Shape;718;p52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20" name="Google Shape;720;p52"/>
          <p:cNvCxnSpPr>
            <a:stCxn id="716" idx="2"/>
            <a:endCxn id="719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1" name="Google Shape;721;p52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22" name="Google Shape;722;p52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23" name="Google Shape;723;p52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24" name="Google Shape;724;p52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5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0" name="Google Shape;730;p5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Root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31" name="Google Shape;731;p5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32" name="Google Shape;732;p5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53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34" name="Google Shape;734;p53"/>
          <p:cNvCxnSpPr>
            <a:stCxn id="733" idx="2"/>
            <a:endCxn id="735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5" name="Google Shape;735;p53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36" name="Google Shape;736;p53"/>
          <p:cNvCxnSpPr>
            <a:stCxn id="733" idx="2"/>
            <a:endCxn id="737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7" name="Google Shape;737;p53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38" name="Google Shape;738;p53"/>
          <p:cNvCxnSpPr>
            <a:stCxn id="737" idx="2"/>
            <a:endCxn id="739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0" name="Google Shape;740;p53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9" name="Google Shape;739;p53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41" name="Google Shape;741;p53"/>
          <p:cNvCxnSpPr>
            <a:stCxn id="737" idx="2"/>
            <a:endCxn id="740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2" name="Google Shape;742;p53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43" name="Google Shape;743;p53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44" name="Google Shape;744;p53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45" name="Google Shape;745;p53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5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1" name="Google Shape;751;p5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Leaf (Terminal) Nodes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52" name="Google Shape;752;p5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53" name="Google Shape;753;p5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54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55" name="Google Shape;755;p54"/>
          <p:cNvCxnSpPr>
            <a:stCxn id="754" idx="2"/>
            <a:endCxn id="756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6" name="Google Shape;756;p54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57" name="Google Shape;757;p54"/>
          <p:cNvCxnSpPr>
            <a:stCxn id="754" idx="2"/>
            <a:endCxn id="758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8" name="Google Shape;758;p54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59" name="Google Shape;759;p54"/>
          <p:cNvCxnSpPr>
            <a:stCxn id="758" idx="2"/>
            <a:endCxn id="760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1" name="Google Shape;761;p54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0" name="Google Shape;760;p54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62" name="Google Shape;762;p54"/>
          <p:cNvCxnSpPr>
            <a:stCxn id="758" idx="2"/>
            <a:endCxn id="761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3" name="Google Shape;763;p54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64" name="Google Shape;764;p54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65" name="Google Shape;765;p54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66" name="Google Shape;766;p54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5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2" name="Google Shape;772;p5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Parent and Children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73" name="Google Shape;773;p5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74" name="Google Shape;774;p5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75" name="Google Shape;775;p55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76" name="Google Shape;776;p55"/>
          <p:cNvCxnSpPr>
            <a:stCxn id="775" idx="2"/>
            <a:endCxn id="777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7" name="Google Shape;777;p55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78" name="Google Shape;778;p55"/>
          <p:cNvCxnSpPr>
            <a:stCxn id="775" idx="2"/>
            <a:endCxn id="779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9" name="Google Shape;779;p55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80" name="Google Shape;780;p55"/>
          <p:cNvCxnSpPr>
            <a:stCxn id="779" idx="2"/>
            <a:endCxn id="781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2" name="Google Shape;782;p55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1" name="Google Shape;781;p55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83" name="Google Shape;783;p55"/>
          <p:cNvCxnSpPr>
            <a:stCxn id="779" idx="2"/>
            <a:endCxn id="782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4" name="Google Shape;784;p55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85" name="Google Shape;785;p55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86" name="Google Shape;786;p55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87" name="Google Shape;787;p55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5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3" name="Google Shape;793;p5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Parent and Children 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94" name="Google Shape;794;p5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95" name="Google Shape;795;p5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96" name="Google Shape;796;p56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97" name="Google Shape;797;p56"/>
          <p:cNvCxnSpPr>
            <a:stCxn id="796" idx="2"/>
            <a:endCxn id="798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8" name="Google Shape;798;p56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99" name="Google Shape;799;p56"/>
          <p:cNvCxnSpPr>
            <a:stCxn id="796" idx="2"/>
            <a:endCxn id="800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0" name="Google Shape;800;p56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01" name="Google Shape;801;p56"/>
          <p:cNvCxnSpPr>
            <a:stCxn id="800" idx="2"/>
            <a:endCxn id="802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3" name="Google Shape;803;p56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2" name="Google Shape;802;p56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04" name="Google Shape;804;p56"/>
          <p:cNvCxnSpPr>
            <a:stCxn id="800" idx="2"/>
            <a:endCxn id="803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5" name="Google Shape;805;p56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06" name="Google Shape;806;p56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07" name="Google Shape;807;p56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08" name="Google Shape;808;p56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5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4" name="Google Shape;814;p5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Parent and Children 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15" name="Google Shape;815;p5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16" name="Google Shape;816;p5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57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18" name="Google Shape;818;p57"/>
          <p:cNvCxnSpPr>
            <a:stCxn id="817" idx="2"/>
            <a:endCxn id="819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9" name="Google Shape;819;p57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0" name="Google Shape;820;p57"/>
          <p:cNvCxnSpPr>
            <a:stCxn id="817" idx="2"/>
            <a:endCxn id="821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1" name="Google Shape;821;p57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2" name="Google Shape;822;p57"/>
          <p:cNvCxnSpPr>
            <a:stCxn id="821" idx="2"/>
            <a:endCxn id="823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4" name="Google Shape;824;p57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3" name="Google Shape;823;p57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5" name="Google Shape;825;p57"/>
          <p:cNvCxnSpPr>
            <a:stCxn id="821" idx="2"/>
            <a:endCxn id="824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6" name="Google Shape;826;p57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27" name="Google Shape;827;p57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28" name="Google Shape;828;p57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29" name="Google Shape;829;p57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5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5" name="Google Shape;835;p5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Tree Branches (Sub Trees)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36" name="Google Shape;836;p5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37" name="Google Shape;837;p5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38" name="Google Shape;838;p58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39" name="Google Shape;839;p58"/>
          <p:cNvCxnSpPr>
            <a:stCxn id="838" idx="2"/>
            <a:endCxn id="840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0" name="Google Shape;840;p58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41" name="Google Shape;841;p58"/>
          <p:cNvCxnSpPr>
            <a:stCxn id="838" idx="2"/>
            <a:endCxn id="842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2" name="Google Shape;842;p58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43" name="Google Shape;843;p58"/>
          <p:cNvCxnSpPr>
            <a:stCxn id="842" idx="2"/>
            <a:endCxn id="844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5" name="Google Shape;845;p58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4" name="Google Shape;844;p58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46" name="Google Shape;846;p58"/>
          <p:cNvCxnSpPr>
            <a:stCxn id="842" idx="2"/>
            <a:endCxn id="845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7" name="Google Shape;847;p58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48" name="Google Shape;848;p58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49" name="Google Shape;849;p58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50" name="Google Shape;850;p58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5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6" name="Google Shape;856;p5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Tree Branches (Sub Trees):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57" name="Google Shape;857;p5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58" name="Google Shape;858;p5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59" name="Google Shape;859;p59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0" name="Google Shape;860;p59"/>
          <p:cNvCxnSpPr>
            <a:stCxn id="859" idx="2"/>
            <a:endCxn id="861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1" name="Google Shape;861;p59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2" name="Google Shape;862;p59"/>
          <p:cNvCxnSpPr>
            <a:stCxn id="859" idx="2"/>
            <a:endCxn id="863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3" name="Google Shape;863;p59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4" name="Google Shape;864;p59"/>
          <p:cNvCxnSpPr>
            <a:stCxn id="863" idx="2"/>
            <a:endCxn id="865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6" name="Google Shape;866;p59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5" name="Google Shape;865;p59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7" name="Google Shape;867;p59"/>
          <p:cNvCxnSpPr>
            <a:stCxn id="863" idx="2"/>
            <a:endCxn id="866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8" name="Google Shape;868;p59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69" name="Google Shape;869;p59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70" name="Google Shape;870;p59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71" name="Google Shape;871;p59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6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7" name="Google Shape;877;p6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78" name="Google Shape;878;p6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79" name="Google Shape;879;p6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80" name="Google Shape;880;p60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1" name="Google Shape;881;p60"/>
          <p:cNvCxnSpPr>
            <a:stCxn id="880" idx="2"/>
            <a:endCxn id="882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2" name="Google Shape;882;p60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3" name="Google Shape;883;p60"/>
          <p:cNvCxnSpPr>
            <a:stCxn id="880" idx="2"/>
            <a:endCxn id="884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4" name="Google Shape;884;p60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5" name="Google Shape;885;p60"/>
          <p:cNvCxnSpPr>
            <a:stCxn id="884" idx="2"/>
            <a:endCxn id="886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7" name="Google Shape;887;p60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6" name="Google Shape;886;p60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8" name="Google Shape;888;p60"/>
          <p:cNvCxnSpPr>
            <a:stCxn id="884" idx="2"/>
            <a:endCxn id="887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9" name="Google Shape;889;p60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90" name="Google Shape;890;p60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91" name="Google Shape;891;p60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92" name="Google Shape;892;p60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7" name="Google Shape;89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659294" y="2826106"/>
            <a:ext cx="1291625" cy="1291625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6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9" name="Google Shape;899;p61"/>
          <p:cNvSpPr txBox="1"/>
          <p:nvPr>
            <p:ph idx="1" type="body"/>
          </p:nvPr>
        </p:nvSpPr>
        <p:spPr>
          <a:xfrm>
            <a:off x="311700" y="1152475"/>
            <a:ext cx="8684100" cy="8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00" name="Google Shape;900;p61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01" name="Google Shape;901;p61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902" name="Google Shape;902;p61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3" name="Google Shape;903;p61"/>
          <p:cNvCxnSpPr>
            <a:stCxn id="902" idx="2"/>
            <a:endCxn id="904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4" name="Google Shape;904;p61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5" name="Google Shape;905;p61"/>
          <p:cNvCxnSpPr>
            <a:stCxn id="902" idx="2"/>
            <a:endCxn id="906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6" name="Google Shape;906;p61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7" name="Google Shape;907;p61"/>
          <p:cNvCxnSpPr>
            <a:stCxn id="906" idx="2"/>
            <a:endCxn id="908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09" name="Google Shape;909;p61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8" name="Google Shape;908;p61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10" name="Google Shape;910;p61"/>
          <p:cNvCxnSpPr>
            <a:stCxn id="906" idx="2"/>
            <a:endCxn id="909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11" name="Google Shape;911;p61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12" name="Google Shape;912;p61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913" name="Google Shape;913;p61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14" name="Google Shape;914;p61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Let’s get started!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watermark.jpg" id="88" name="Google Shape;88;p1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9" name="Google Shape;89;p1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6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0" name="Google Shape;920;p62"/>
          <p:cNvSpPr txBox="1"/>
          <p:nvPr>
            <p:ph idx="1" type="body"/>
          </p:nvPr>
        </p:nvSpPr>
        <p:spPr>
          <a:xfrm>
            <a:off x="311700" y="1152475"/>
            <a:ext cx="8684100" cy="8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21" name="Google Shape;921;p6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22" name="Google Shape;922;p6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62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24" name="Google Shape;924;p62"/>
          <p:cNvCxnSpPr>
            <a:stCxn id="923" idx="2"/>
            <a:endCxn id="925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5" name="Google Shape;925;p62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26" name="Google Shape;926;p62"/>
          <p:cNvCxnSpPr>
            <a:stCxn id="923" idx="2"/>
            <a:endCxn id="927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7" name="Google Shape;927;p62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Y=1.9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8" name="Google Shape;928;p62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929" name="Google Shape;929;p62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930" name="Google Shape;930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659294" y="2826106"/>
            <a:ext cx="1291625" cy="129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6" name="Google Shape;936;p6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now move on to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constructing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 tree!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37" name="Google Shape;937;p6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38" name="Google Shape;938;p6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939" name="Google Shape;939;p63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0" name="Google Shape;940;p63"/>
          <p:cNvCxnSpPr>
            <a:stCxn id="939" idx="2"/>
            <a:endCxn id="941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1" name="Google Shape;941;p63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2" name="Google Shape;942;p63"/>
          <p:cNvCxnSpPr>
            <a:stCxn id="939" idx="2"/>
            <a:endCxn id="943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3" name="Google Shape;943;p63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4" name="Google Shape;944;p63"/>
          <p:cNvCxnSpPr>
            <a:stCxn id="943" idx="2"/>
            <a:endCxn id="945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6" name="Google Shape;946;p63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5" name="Google Shape;945;p63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7" name="Google Shape;947;p63"/>
          <p:cNvCxnSpPr>
            <a:stCxn id="943" idx="2"/>
            <a:endCxn id="946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8" name="Google Shape;948;p63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49" name="Google Shape;949;p63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950" name="Google Shape;950;p63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51" name="Google Shape;951;p63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6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7" name="Google Shape;957;p6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Gini Impurity</a:t>
            </a:r>
            <a:endParaRPr/>
          </a:p>
        </p:txBody>
      </p:sp>
      <p:pic>
        <p:nvPicPr>
          <p:cNvPr descr="watermark.jpg" id="958" name="Google Shape;958;p6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59" name="Google Shape;959;p6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6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5" name="Google Shape;965;p6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Before we explore how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splitting criterion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used in constructing decision trees, let’s explore the most common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measurement for decision trees,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impurity.</a:t>
            </a:r>
            <a:endParaRPr b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66" name="Google Shape;966;p6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67" name="Google Shape;967;p6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6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3" name="Google Shape;973;p6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ini impurity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a mathematical measurement of how “pure” the information in a data set is.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regards to classification, we can think of this as a measurement of class uniformity.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see how this relates to the simplest case of two classes...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74" name="Google Shape;974;p6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75" name="Google Shape;975;p6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6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1" name="Google Shape;981;p6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baseline="-25000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82" name="Google Shape;982;p6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83" name="Google Shape;983;p6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0" name="Google Shape;990;p6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b="1" baseline="-25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probability of class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91" name="Google Shape;991;p6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92" name="Google Shape;992;p6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3" name="Google Shape;993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4" name="Google Shape;994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00" y="2798299"/>
            <a:ext cx="3545518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9" name="Google Shape;99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0" name="Google Shape;1000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4849" y="2340099"/>
            <a:ext cx="5014300" cy="260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1" name="Google Shape;1001;p6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2" name="Google Shape;1002;p6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03" name="Google Shape;1003;p69"/>
          <p:cNvPicPr preferRelativeResize="0"/>
          <p:nvPr/>
        </p:nvPicPr>
        <p:blipFill rotWithShape="1">
          <a:blip r:embed="rId5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04" name="Google Shape;1004;p69"/>
          <p:cNvPicPr preferRelativeResize="0"/>
          <p:nvPr/>
        </p:nvPicPr>
        <p:blipFill rotWithShape="1">
          <a:blip r:embed="rId5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9" name="Google Shape;100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0" name="Google Shape;1010;p7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1" name="Google Shape;1011;p7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12" name="Google Shape;1012;p70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13" name="Google Shape;1013;p70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4" name="Google Shape;1014;p70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5" name="Google Shape;1015;p70"/>
          <p:cNvCxnSpPr>
            <a:stCxn id="1014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16" name="Google Shape;1016;p70"/>
          <p:cNvCxnSpPr>
            <a:stCxn id="1014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1" name="Google Shape;102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2" name="Google Shape;1022;p7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3" name="Google Shape;1023;p7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24" name="Google Shape;1024;p71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25" name="Google Shape;1025;p71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26" name="Google Shape;1026;p71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7" name="Google Shape;1027;p71"/>
          <p:cNvCxnSpPr>
            <a:stCxn id="1026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28" name="Google Shape;1028;p71"/>
          <p:cNvCxnSpPr>
            <a:stCxn id="1026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29" name="Google Shape;1029;p71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71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71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71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History</a:t>
            </a:r>
            <a:endParaRPr/>
          </a:p>
        </p:txBody>
      </p:sp>
      <p:pic>
        <p:nvPicPr>
          <p:cNvPr descr="watermark.jpg" id="96" name="Google Shape;96;p1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7" name="Google Shape;97;p1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7" name="Google Shape;103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8" name="Google Shape;1038;p7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9" name="Google Shape;1039;p7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40" name="Google Shape;1040;p72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41" name="Google Shape;1041;p72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72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3" name="Google Shape;1043;p72"/>
          <p:cNvCxnSpPr>
            <a:stCxn id="1042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44" name="Google Shape;1044;p72"/>
          <p:cNvCxnSpPr>
            <a:stCxn id="1042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45" name="Google Shape;1045;p72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72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72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72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72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" name="Google Shape;1054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5" name="Google Shape;1055;p7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6" name="Google Shape;1056;p7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57" name="Google Shape;1057;p73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58" name="Google Shape;1058;p73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9" name="Google Shape;1059;p73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0" name="Google Shape;1060;p73"/>
          <p:cNvCxnSpPr>
            <a:stCxn id="1059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61" name="Google Shape;1061;p73"/>
          <p:cNvCxnSpPr>
            <a:stCxn id="1059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62" name="Google Shape;1062;p73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73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73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73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73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7" name="Google Shape;1067;p73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8" name="Google Shape;1068;p73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Blue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7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5" name="Google Shape;1075;p7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76" name="Google Shape;1076;p74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77" name="Google Shape;1077;p74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78" name="Google Shape;1078;p74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9" name="Google Shape;1079;p74"/>
          <p:cNvCxnSpPr>
            <a:stCxn id="1078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80" name="Google Shape;1080;p74"/>
          <p:cNvCxnSpPr>
            <a:stCxn id="1078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81" name="Google Shape;1081;p74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74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74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74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74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6" name="Google Shape;1086;p74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7" name="Google Shape;1087;p74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Blue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8" name="Google Shape;1088;p74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       0.25 + 0.25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9" name="Google Shape;1089;p74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74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" name="Google Shape;1095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6" name="Google Shape;1096;p7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7" name="Google Shape;1097;p7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“Maximum” Impurity Possible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98" name="Google Shape;1098;p75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99" name="Google Shape;1099;p75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00" name="Google Shape;1100;p75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1" name="Google Shape;1101;p75"/>
          <p:cNvCxnSpPr>
            <a:stCxn id="1100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102" name="Google Shape;1102;p75"/>
          <p:cNvCxnSpPr>
            <a:stCxn id="1100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103" name="Google Shape;1103;p75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75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75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75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75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8" name="Google Shape;1108;p75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9" name="Google Shape;1109;p75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Blue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0" name="Google Shape;1110;p75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Gini Impurity        0.25 + 0.25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1" name="Google Shape;1111;p75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75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7" name="Google Shape;111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8" name="Google Shape;1118;p7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9" name="Google Shape;1119;p7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is more “pure” (less impurity)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20" name="Google Shape;1120;p76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21" name="Google Shape;1121;p76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76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3" name="Google Shape;1123;p76"/>
          <p:cNvCxnSpPr>
            <a:stCxn id="1122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124" name="Google Shape;1124;p76"/>
          <p:cNvCxnSpPr>
            <a:stCxn id="1122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125" name="Google Shape;1125;p76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76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76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76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76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0" name="Google Shape;1130;p76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Red       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(1/4)(1 - 1/4) =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1" name="Google Shape;1131;p76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Blue        (3/4)(1 - 3/4) =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2" name="Google Shape;1132;p76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 Impurity       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+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=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0.375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3" name="Google Shape;1133;p76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76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9" name="Google Shape;1139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0" name="Google Shape;1140;p7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1" name="Google Shape;1141;p7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is completely “pure” (no impurity)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42" name="Google Shape;1142;p77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43" name="Google Shape;1143;p77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44" name="Google Shape;1144;p77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5" name="Google Shape;1145;p77"/>
          <p:cNvCxnSpPr>
            <a:stCxn id="1144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146" name="Google Shape;1146;p77"/>
          <p:cNvCxnSpPr>
            <a:stCxn id="1144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147" name="Google Shape;1147;p77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77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77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77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77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2" name="Google Shape;1152;p77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Red       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(0/4)(1 - 0/4) = 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3" name="Google Shape;1153;p77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Blue        (4/4)(1 - 4/4) = 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4" name="Google Shape;1154;p77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 Impurity       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 + 0 = 0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5" name="Google Shape;1155;p77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77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7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2" name="Google Shape;1162;p7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If the goal of a decision tree is to separate out classes, we can use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to decide on data split values.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want to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minimize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the gini impurity at leaf nodes.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Minimized impurity at leaf nodes means we are separating classes effectively!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63" name="Google Shape;1163;p7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64" name="Google Shape;1164;p7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7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0" name="Google Shape;1170;p7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the next lecture we will construct a basic example of using gini impurity from a data set to calculate feature gini impurity.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Afterwards, we’ll explore splitting various feature types and deciding which feature should be the root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71" name="Google Shape;1171;p7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72" name="Google Shape;1172;p7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8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8" name="Google Shape;1178;p8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Gini Impurity in Trees</a:t>
            </a:r>
            <a:endParaRPr/>
          </a:p>
        </p:txBody>
      </p:sp>
      <p:pic>
        <p:nvPicPr>
          <p:cNvPr descr="watermark.jpg" id="1179" name="Google Shape;1179;p8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80" name="Google Shape;1180;p8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8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6" name="Google Shape;1186;p8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begin to understand how the ordering of nodes is decided and how splits are conducted within a tree.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We’ll start by exploring how a decision tree is constructed from a training data set using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87" name="Google Shape;1187;p8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88" name="Google Shape;1188;p8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While the use of basic decision trees for modeling choices and outcomes have been around for a very long time, statistical decision trees are a more recent development.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 careful to note the difference here!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4" name="Google Shape;104;p1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5" name="Google Shape;105;p1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8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4" name="Google Shape;1194;p8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When first constructing a tree, we need to decide what feature will be used as the root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use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to compare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contained within features for the training data.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explore this concept further...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95" name="Google Shape;1195;p8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96" name="Google Shape;1196;p8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8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2" name="Google Shape;1202;p8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baseline="-25000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03" name="Google Shape;1203;p8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04" name="Google Shape;1204;p8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5" name="Google Shape;1205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8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1" name="Google Shape;1211;p8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b="1" baseline="-25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probability of class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12" name="Google Shape;1212;p8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13" name="Google Shape;1213;p8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4" name="Google Shape;1214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5" name="Google Shape;1215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00" y="2798299"/>
            <a:ext cx="3545518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8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1" name="Google Shape;1221;p8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b="1" baseline="-25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probability of class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22" name="Google Shape;1222;p8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23" name="Google Shape;1223;p8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00" y="2798299"/>
            <a:ext cx="3545518" cy="12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6" name="Google Shape;1226;p85"/>
          <p:cNvSpPr/>
          <p:nvPr/>
        </p:nvSpPr>
        <p:spPr>
          <a:xfrm>
            <a:off x="1125750" y="2944950"/>
            <a:ext cx="2798700" cy="1051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85"/>
          <p:cNvSpPr/>
          <p:nvPr/>
        </p:nvSpPr>
        <p:spPr>
          <a:xfrm>
            <a:off x="6485425" y="3097350"/>
            <a:ext cx="424800" cy="57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85"/>
          <p:cNvSpPr/>
          <p:nvPr/>
        </p:nvSpPr>
        <p:spPr>
          <a:xfrm>
            <a:off x="7726150" y="3176050"/>
            <a:ext cx="362100" cy="425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9" name="Google Shape;1229;p85"/>
          <p:cNvCxnSpPr>
            <a:stCxn id="1225" idx="2"/>
            <a:endCxn id="1227" idx="2"/>
          </p:cNvCxnSpPr>
          <p:nvPr/>
        </p:nvCxnSpPr>
        <p:spPr>
          <a:xfrm rot="-5400000">
            <a:off x="4242109" y="1579449"/>
            <a:ext cx="365100" cy="4546200"/>
          </a:xfrm>
          <a:prstGeom prst="curvedConnector3">
            <a:avLst>
              <a:gd fmla="val -164887" name="adj1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0" name="Google Shape;1230;p85"/>
          <p:cNvCxnSpPr>
            <a:stCxn id="1225" idx="2"/>
            <a:endCxn id="1228" idx="2"/>
          </p:cNvCxnSpPr>
          <p:nvPr/>
        </p:nvCxnSpPr>
        <p:spPr>
          <a:xfrm rot="-5400000">
            <a:off x="4812409" y="940449"/>
            <a:ext cx="433800" cy="5755500"/>
          </a:xfrm>
          <a:prstGeom prst="curvedConnector3">
            <a:avLst>
              <a:gd fmla="val -204069" name="adj1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8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6" name="Google Shape;1236;p8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take a look at this data set: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37" name="Google Shape;1237;p8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38" name="Google Shape;1238;p8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39" name="Google Shape;1239;p86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8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5" name="Google Shape;1245;p8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Create a decision tree to predict spam.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46" name="Google Shape;1246;p8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47" name="Google Shape;1247;p8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48" name="Google Shape;1248;p87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8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4" name="Google Shape;1254;p8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Only one X feature to use for a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55" name="Google Shape;1255;p8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56" name="Google Shape;1256;p8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57" name="Google Shape;1257;p88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58" name="Google Shape;1258;p88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8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4" name="Google Shape;1264;p8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65" name="Google Shape;1265;p8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66" name="Google Shape;1266;p8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67" name="Google Shape;1267;p89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68" name="Google Shape;1268;p89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69" name="Google Shape;1269;p89"/>
          <p:cNvCxnSpPr/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0" name="Google Shape;1270;p89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271" name="Google Shape;1271;p89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2" name="Google Shape;1272;p89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9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8" name="Google Shape;1278;p9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79" name="Google Shape;1279;p9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80" name="Google Shape;1280;p9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81" name="Google Shape;1281;p90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1282" name="Google Shape;1282;p90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83" name="Google Shape;1283;p90"/>
          <p:cNvCxnSpPr>
            <a:stCxn id="1282" idx="2"/>
            <a:endCxn id="1284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4" name="Google Shape;1284;p90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5" name="Google Shape;1285;p90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9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1" name="Google Shape;1291;p9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92" name="Google Shape;1292;p9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93" name="Google Shape;1293;p9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94" name="Google Shape;1294;p91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95" name="Google Shape;1295;p91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96" name="Google Shape;1296;p91"/>
          <p:cNvCxnSpPr>
            <a:stCxn id="1295" idx="2"/>
            <a:endCxn id="1297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7" name="Google Shape;1297;p91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8" name="Google Shape;1298;p91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299" name="Google Shape;1299;p91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00" name="Google Shape;1300;p91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1301" name="Google Shape;1301;p91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general term “decision tree” can refer to a flowchart mapping out outcomes: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2" name="Google Shape;112;p2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3" name="Google Shape;113;p2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9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7" name="Google Shape;1307;p9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08" name="Google Shape;1308;p9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09" name="Google Shape;1309;p9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10" name="Google Shape;1310;p92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11" name="Google Shape;1311;p92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12" name="Google Shape;1312;p92"/>
          <p:cNvCxnSpPr>
            <a:stCxn id="1311" idx="2"/>
            <a:endCxn id="1313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3" name="Google Shape;1313;p92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4" name="Google Shape;1314;p92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315" name="Google Shape;1315;p92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6" name="Google Shape;1316;p92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1317" name="Google Shape;1317;p92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9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3" name="Google Shape;1323;p9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Recall the gini impurity formula: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24" name="Google Shape;1324;p9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25" name="Google Shape;1325;p9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26" name="Google Shape;1326;p93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27" name="Google Shape;1327;p93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28" name="Google Shape;1328;p93"/>
          <p:cNvCxnSpPr>
            <a:stCxn id="1327" idx="2"/>
            <a:endCxn id="1329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29" name="Google Shape;1329;p93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0" name="Google Shape;1330;p93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331" name="Google Shape;1331;p93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2" name="Google Shape;1332;p93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1333" name="Google Shape;1333;p93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34" name="Google Shape;1334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9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0" name="Google Shape;1340;p94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Yes Spam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 Spam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41" name="Google Shape;1341;p9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42" name="Google Shape;1342;p9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94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4" name="Google Shape;1344;p94"/>
          <p:cNvCxnSpPr>
            <a:stCxn id="1343" idx="2"/>
            <a:endCxn id="1345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5" name="Google Shape;1345;p94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6" name="Google Shape;1346;p94"/>
          <p:cNvCxnSpPr>
            <a:stCxn id="1343" idx="2"/>
            <a:endCxn id="1347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7" name="Google Shape;1347;p94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8" name="Google Shape;1348;p94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349" name="Google Shape;1349;p94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350" name="Google Shape;1350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1" name="Google Shape;1351;p94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9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7" name="Google Shape;1357;p95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58" name="Google Shape;1358;p9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59" name="Google Shape;1359;p9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60" name="Google Shape;1360;p95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61" name="Google Shape;1361;p95"/>
          <p:cNvCxnSpPr>
            <a:stCxn id="1360" idx="2"/>
            <a:endCxn id="1362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2" name="Google Shape;1362;p95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63" name="Google Shape;1363;p95"/>
          <p:cNvCxnSpPr>
            <a:stCxn id="1360" idx="2"/>
            <a:endCxn id="1364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4" name="Google Shape;1364;p95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5" name="Google Shape;1365;p95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366" name="Google Shape;1366;p95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367" name="Google Shape;1367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8" name="Google Shape;1368;p95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p9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4" name="Google Shape;1374;p96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75" name="Google Shape;1375;p9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76" name="Google Shape;1376;p9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77" name="Google Shape;1377;p96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78" name="Google Shape;1378;p96"/>
          <p:cNvCxnSpPr>
            <a:stCxn id="1377" idx="2"/>
            <a:endCxn id="1379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9" name="Google Shape;1379;p96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80" name="Google Shape;1380;p96"/>
          <p:cNvCxnSpPr>
            <a:stCxn id="1377" idx="2"/>
            <a:endCxn id="1381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81" name="Google Shape;1381;p96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2" name="Google Shape;1382;p96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383" name="Google Shape;1383;p96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384" name="Google Shape;1384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5" name="Google Shape;1385;p96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+ (⅓)(1-⅓)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9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1" name="Google Shape;1391;p97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92" name="Google Shape;1392;p9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93" name="Google Shape;1393;p9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94" name="Google Shape;1394;p97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95" name="Google Shape;1395;p97"/>
          <p:cNvCxnSpPr>
            <a:stCxn id="1394" idx="2"/>
            <a:endCxn id="1396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6" name="Google Shape;1396;p97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97" name="Google Shape;1397;p97"/>
          <p:cNvCxnSpPr>
            <a:stCxn id="1394" idx="2"/>
            <a:endCxn id="1398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8" name="Google Shape;1398;p97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9" name="Google Shape;1399;p97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00" name="Google Shape;1400;p97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01" name="Google Shape;1401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2" name="Google Shape;1402;p97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+ (⅓)(1-⅓)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9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8" name="Google Shape;1408;p98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09" name="Google Shape;1409;p9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10" name="Google Shape;1410;p9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98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2" name="Google Shape;1412;p98"/>
          <p:cNvCxnSpPr>
            <a:stCxn id="1411" idx="2"/>
            <a:endCxn id="1413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3" name="Google Shape;1413;p98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4" name="Google Shape;1414;p98"/>
          <p:cNvCxnSpPr>
            <a:stCxn id="1411" idx="2"/>
            <a:endCxn id="1415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5" name="Google Shape;1415;p98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6" name="Google Shape;1416;p98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17" name="Google Shape;1417;p98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18" name="Google Shape;1418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98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+ (⅓)(1-⅓)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(¼)(1-¼) + (¾)(1-¾)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9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5" name="Google Shape;1425;p99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Now calculate gini impurity of URL feature.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26" name="Google Shape;1426;p9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27" name="Google Shape;1427;p9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28" name="Google Shape;1428;p99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29" name="Google Shape;1429;p99"/>
          <p:cNvCxnSpPr>
            <a:stCxn id="1428" idx="2"/>
            <a:endCxn id="1430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0" name="Google Shape;1430;p99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31" name="Google Shape;1431;p99"/>
          <p:cNvCxnSpPr>
            <a:stCxn id="1428" idx="2"/>
            <a:endCxn id="1432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2" name="Google Shape;1432;p99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3" name="Google Shape;1433;p99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34" name="Google Shape;1434;p99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35" name="Google Shape;1435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6" name="Google Shape;1436;p99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Weighted Average of both: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10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2" name="Google Shape;1442;p100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43" name="Google Shape;1443;p10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44" name="Google Shape;1444;p10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45" name="Google Shape;1445;p100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46" name="Google Shape;1446;p100"/>
          <p:cNvCxnSpPr>
            <a:stCxn id="1445" idx="2"/>
            <a:endCxn id="1447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7" name="Google Shape;1447;p100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48" name="Google Shape;1448;p100"/>
          <p:cNvCxnSpPr>
            <a:stCxn id="1445" idx="2"/>
            <a:endCxn id="1449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9" name="Google Shape;1449;p100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0" name="Google Shape;1450;p100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51" name="Google Shape;1451;p100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52" name="Google Shape;1452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3" name="Google Shape;1453;p100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10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9" name="Google Shape;1459;p101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Emails: 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Emails: 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60" name="Google Shape;1460;p10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61" name="Google Shape;1461;p10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62" name="Google Shape;1462;p101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63" name="Google Shape;1463;p101"/>
          <p:cNvCxnSpPr>
            <a:stCxn id="1462" idx="2"/>
            <a:endCxn id="1464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4" name="Google Shape;1464;p101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65" name="Google Shape;1465;p101"/>
          <p:cNvCxnSpPr>
            <a:stCxn id="1462" idx="2"/>
            <a:endCxn id="1466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6" name="Google Shape;1466;p101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7" name="Google Shape;1467;p101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68" name="Google Shape;1468;p101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69" name="Google Shape;1469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general term “decision tree” can refer to a flowchart mapping out outcomes: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0" name="Google Shape;120;p2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1" name="Google Shape;121;p2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/>
          <p:nvPr/>
        </p:nvSpPr>
        <p:spPr>
          <a:xfrm>
            <a:off x="2062050" y="2962125"/>
            <a:ext cx="1506900" cy="10647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Coin Flip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5461000" y="2328325"/>
            <a:ext cx="1506900" cy="1064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Heads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5461000" y="3912825"/>
            <a:ext cx="1506900" cy="1064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Tails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5" name="Google Shape;125;p21"/>
          <p:cNvCxnSpPr>
            <a:stCxn id="122" idx="3"/>
            <a:endCxn id="123" idx="1"/>
          </p:cNvCxnSpPr>
          <p:nvPr/>
        </p:nvCxnSpPr>
        <p:spPr>
          <a:xfrm flipH="1" rot="10800000">
            <a:off x="3568950" y="2860575"/>
            <a:ext cx="1892100" cy="633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21"/>
          <p:cNvCxnSpPr>
            <a:stCxn id="122" idx="3"/>
            <a:endCxn id="124" idx="1"/>
          </p:cNvCxnSpPr>
          <p:nvPr/>
        </p:nvCxnSpPr>
        <p:spPr>
          <a:xfrm>
            <a:off x="3568950" y="3494475"/>
            <a:ext cx="1892100" cy="950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" name="Google Shape;127;p21"/>
          <p:cNvSpPr txBox="1"/>
          <p:nvPr/>
        </p:nvSpPr>
        <p:spPr>
          <a:xfrm>
            <a:off x="3816500" y="2706650"/>
            <a:ext cx="1110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P = 0.5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3816500" y="4026825"/>
            <a:ext cx="1110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P = 0.5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10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5" name="Google Shape;1475;p102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Emails: 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Emails: 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(3/7)*0.44 + (4/7)*0.375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76" name="Google Shape;1476;p10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77" name="Google Shape;1477;p10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8" name="Google Shape;1478;p102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79" name="Google Shape;1479;p102"/>
          <p:cNvCxnSpPr>
            <a:stCxn id="1478" idx="2"/>
            <a:endCxn id="1480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0" name="Google Shape;1480;p102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81" name="Google Shape;1481;p102"/>
          <p:cNvCxnSpPr>
            <a:stCxn id="1478" idx="2"/>
            <a:endCxn id="1482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2" name="Google Shape;1482;p102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3" name="Google Shape;1483;p102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84" name="Google Shape;1484;p102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85" name="Google Shape;1485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10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1" name="Google Shape;1491;p103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Emails: 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Emails: 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(3/7)*0.44 + (4/7)*0.375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Impurity: 0.403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92" name="Google Shape;1492;p10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93" name="Google Shape;1493;p10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4" name="Google Shape;1494;p103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95" name="Google Shape;1495;p103"/>
          <p:cNvCxnSpPr>
            <a:stCxn id="1494" idx="2"/>
            <a:endCxn id="1496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96" name="Google Shape;1496;p103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97" name="Google Shape;1497;p103"/>
          <p:cNvCxnSpPr>
            <a:stCxn id="1494" idx="2"/>
            <a:endCxn id="1498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98" name="Google Shape;1498;p103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9" name="Google Shape;1499;p103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500" name="Google Shape;1500;p103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501" name="Google Shape;1501;p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10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7" name="Google Shape;1507;p104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URL feature: 0.403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08" name="Google Shape;1508;p10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09" name="Google Shape;1509;p10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0" name="Google Shape;1510;p104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1" name="Google Shape;1511;p104"/>
          <p:cNvCxnSpPr>
            <a:stCxn id="1510" idx="2"/>
            <a:endCxn id="1512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2" name="Google Shape;1512;p104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3" name="Google Shape;1513;p104"/>
          <p:cNvCxnSpPr>
            <a:stCxn id="1510" idx="2"/>
            <a:endCxn id="1514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4" name="Google Shape;1514;p104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5" name="Google Shape;1515;p104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516" name="Google Shape;1516;p104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517" name="Google Shape;1517;p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10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3" name="Google Shape;1523;p105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But what if we had multiple features?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24" name="Google Shape;1524;p10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25" name="Google Shape;1525;p10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26" name="Google Shape;1526;p105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7" name="Google Shape;1527;p105"/>
          <p:cNvCxnSpPr>
            <a:stCxn id="1526" idx="2"/>
            <a:endCxn id="1528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8" name="Google Shape;1528;p105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9" name="Google Shape;1529;p105"/>
          <p:cNvCxnSpPr>
            <a:stCxn id="1526" idx="2"/>
            <a:endCxn id="1530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0" name="Google Shape;1530;p105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1" name="Google Shape;1531;p105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532" name="Google Shape;1532;p105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533" name="Google Shape;1533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10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9" name="Google Shape;1539;p106"/>
          <p:cNvSpPr txBox="1"/>
          <p:nvPr>
            <p:ph idx="1" type="body"/>
          </p:nvPr>
        </p:nvSpPr>
        <p:spPr>
          <a:xfrm>
            <a:off x="311700" y="1152475"/>
            <a:ext cx="8684100" cy="30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still have more issues to consider: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Multiple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Continuous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Multi-categorical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incorporate the gini impurity to each of these issues to solve for best root nodes and best split parameters for leaves.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40" name="Google Shape;1540;p10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41" name="Google Shape;1541;p10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10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7" name="Google Shape;1547;p10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Gini Impurity Part Two</a:t>
            </a:r>
            <a:endParaRPr/>
          </a:p>
        </p:txBody>
      </p:sp>
      <p:pic>
        <p:nvPicPr>
          <p:cNvPr descr="watermark.jpg" id="1548" name="Google Shape;1548;p10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49" name="Google Shape;1549;p10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10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5" name="Google Shape;1555;p10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explored how to calculate gini impurity for a binary categorical feature (only consisting of two categories).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Now let’s explore the following: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Continuous numeric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Multi-categorical features (N&gt;2)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Choosing a root node feature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56" name="Google Shape;1556;p10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57" name="Google Shape;1557;p10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10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3" name="Google Shape;1563;p10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Imagine a continuous feature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64" name="Google Shape;1564;p10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65" name="Google Shape;1565;p10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66" name="Google Shape;1566;p109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11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2" name="Google Shape;1572;p11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calculate the feature 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73" name="Google Shape;1573;p11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74" name="Google Shape;1574;p11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75" name="Google Shape;1575;p110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11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1" name="Google Shape;1581;p11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First sort data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82" name="Google Shape;1582;p11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83" name="Google Shape;1583;p11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84" name="Google Shape;1584;p111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{58FE8389-7449-423A-9443-955FB2A75170}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